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3" r:id="rId5"/>
  </p:sldMasterIdLst>
  <p:notesMasterIdLst>
    <p:notesMasterId r:id="rId32"/>
  </p:notesMasterIdLst>
  <p:handoutMasterIdLst>
    <p:handoutMasterId r:id="rId33"/>
  </p:handoutMasterIdLst>
  <p:sldIdLst>
    <p:sldId id="495" r:id="rId6"/>
    <p:sldId id="502" r:id="rId7"/>
    <p:sldId id="484" r:id="rId8"/>
    <p:sldId id="497" r:id="rId9"/>
    <p:sldId id="541" r:id="rId10"/>
    <p:sldId id="500" r:id="rId11"/>
    <p:sldId id="383" r:id="rId12"/>
    <p:sldId id="496" r:id="rId13"/>
    <p:sldId id="505" r:id="rId14"/>
    <p:sldId id="518" r:id="rId15"/>
    <p:sldId id="503" r:id="rId16"/>
    <p:sldId id="506" r:id="rId17"/>
    <p:sldId id="521" r:id="rId18"/>
    <p:sldId id="512" r:id="rId19"/>
    <p:sldId id="508" r:id="rId20"/>
    <p:sldId id="509" r:id="rId21"/>
    <p:sldId id="510" r:id="rId22"/>
    <p:sldId id="519" r:id="rId23"/>
    <p:sldId id="520" r:id="rId24"/>
    <p:sldId id="353" r:id="rId25"/>
    <p:sldId id="513" r:id="rId26"/>
    <p:sldId id="372" r:id="rId27"/>
    <p:sldId id="356" r:id="rId28"/>
    <p:sldId id="491" r:id="rId29"/>
    <p:sldId id="514" r:id="rId30"/>
    <p:sldId id="501"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guide id="4" orient="horz" pos="29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BA726-D91A-1082-5C94-9B73E12BD361}" name="Laura Smoak" initials="LVS" userId="Laura Smoa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x, Marie M." initials="CMM" lastIdx="10" clrIdx="0">
    <p:extLst>
      <p:ext uri="{19B8F6BF-5375-455C-9EA6-DF929625EA0E}">
        <p15:presenceInfo xmlns:p15="http://schemas.microsoft.com/office/powerpoint/2012/main" userId="S-1-5-21-1649537357-3088869233-2398342928-1003" providerId="AD"/>
      </p:ext>
    </p:extLst>
  </p:cmAuthor>
  <p:cmAuthor id="2" name="Sobottka, Linda" initials="SL" lastIdx="6" clrIdx="1">
    <p:extLst>
      <p:ext uri="{19B8F6BF-5375-455C-9EA6-DF929625EA0E}">
        <p15:presenceInfo xmlns:p15="http://schemas.microsoft.com/office/powerpoint/2012/main" userId="S::lindasobottka@ou.edu::f050faed-aef2-466b-bff2-bbf111f5c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D0DDED"/>
    <a:srgbClr val="CEDAEA"/>
    <a:srgbClr val="D4E0F0"/>
    <a:srgbClr val="CCDAEB"/>
    <a:srgbClr val="DDE4EE"/>
    <a:srgbClr val="E0DFDA"/>
    <a:srgbClr val="1B5364"/>
    <a:srgbClr val="D1DBE8"/>
    <a:srgbClr val="D4E1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6AF3F-D0CA-45FA-B901-2F8364BB395B}" v="3" dt="2024-06-26T22:01:57.780"/>
    <p1510:client id="{F932228E-DE93-4D84-B208-BD65E5DC7CCF}" v="35" dt="2024-06-26T19:01:27.472"/>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4582" autoAdjust="0"/>
  </p:normalViewPr>
  <p:slideViewPr>
    <p:cSldViewPr snapToGrid="0">
      <p:cViewPr varScale="1">
        <p:scale>
          <a:sx n="97" d="100"/>
          <a:sy n="97" d="100"/>
        </p:scale>
        <p:origin x="2022" y="90"/>
      </p:cViewPr>
      <p:guideLst>
        <p:guide pos="2880"/>
        <p:guide orient="horz" pos="1620"/>
        <p:guide orient="horz" pos="2988"/>
      </p:guideLst>
    </p:cSldViewPr>
  </p:slideViewPr>
  <p:outlineViewPr>
    <p:cViewPr>
      <p:scale>
        <a:sx n="33" d="100"/>
        <a:sy n="33" d="100"/>
      </p:scale>
      <p:origin x="0" y="-9212"/>
    </p:cViewPr>
  </p:outlineViewPr>
  <p:notesTextViewPr>
    <p:cViewPr>
      <p:scale>
        <a:sx n="1" d="1"/>
        <a:sy n="1" d="1"/>
      </p:scale>
      <p:origin x="0" y="0"/>
    </p:cViewPr>
  </p:notesTextViewPr>
  <p:sorterViewPr>
    <p:cViewPr>
      <p:scale>
        <a:sx n="100" d="100"/>
        <a:sy n="100" d="100"/>
      </p:scale>
      <p:origin x="0" y="-1776"/>
    </p:cViewPr>
  </p:sorterViewPr>
  <p:notesViewPr>
    <p:cSldViewPr snapToGrid="0">
      <p:cViewPr varScale="1">
        <p:scale>
          <a:sx n="124" d="100"/>
          <a:sy n="124" d="100"/>
        </p:scale>
        <p:origin x="41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ak, Laura" userId="7061f923-5e0b-42a8-85cb-cce765542221" providerId="ADAL" clId="{C466AF3F-D0CA-45FA-B901-2F8364BB395B}"/>
    <pc:docChg chg="undo custSel modSld">
      <pc:chgData name="Smoak, Laura" userId="7061f923-5e0b-42a8-85cb-cce765542221" providerId="ADAL" clId="{C466AF3F-D0CA-45FA-B901-2F8364BB395B}" dt="2024-06-26T22:01:57.780" v="20"/>
      <pc:docMkLst>
        <pc:docMk/>
      </pc:docMkLst>
      <pc:sldChg chg="addSp delSp modSp mod">
        <pc:chgData name="Smoak, Laura" userId="7061f923-5e0b-42a8-85cb-cce765542221" providerId="ADAL" clId="{C466AF3F-D0CA-45FA-B901-2F8364BB395B}" dt="2024-06-26T22:01:57.780" v="20"/>
        <pc:sldMkLst>
          <pc:docMk/>
          <pc:sldMk cId="1083068114" sldId="541"/>
        </pc:sldMkLst>
        <pc:spChg chg="mod">
          <ac:chgData name="Smoak, Laura" userId="7061f923-5e0b-42a8-85cb-cce765542221" providerId="ADAL" clId="{C466AF3F-D0CA-45FA-B901-2F8364BB395B}" dt="2024-06-26T22:01:44.740" v="18" actId="1076"/>
          <ac:spMkLst>
            <pc:docMk/>
            <pc:sldMk cId="1083068114" sldId="541"/>
            <ac:spMk id="4" creationId="{D4C789EF-4FAE-4BA5-A658-88516862E052}"/>
          </ac:spMkLst>
        </pc:spChg>
        <pc:spChg chg="del mod">
          <ac:chgData name="Smoak, Laura" userId="7061f923-5e0b-42a8-85cb-cce765542221" providerId="ADAL" clId="{C466AF3F-D0CA-45FA-B901-2F8364BB395B}" dt="2024-06-26T22:01:49.970" v="19" actId="21"/>
          <ac:spMkLst>
            <pc:docMk/>
            <pc:sldMk cId="1083068114" sldId="541"/>
            <ac:spMk id="5" creationId="{FA707F74-2616-425D-8CC0-5B14B516A2CE}"/>
          </ac:spMkLst>
        </pc:spChg>
        <pc:spChg chg="add del mod">
          <ac:chgData name="Smoak, Laura" userId="7061f923-5e0b-42a8-85cb-cce765542221" providerId="ADAL" clId="{C466AF3F-D0CA-45FA-B901-2F8364BB395B}" dt="2024-06-26T22:00:02.749" v="1"/>
          <ac:spMkLst>
            <pc:docMk/>
            <pc:sldMk cId="1083068114" sldId="541"/>
            <ac:spMk id="6" creationId="{8EC27695-CD65-2D2C-007B-CB3927F72DC7}"/>
          </ac:spMkLst>
        </pc:spChg>
        <pc:spChg chg="add mod">
          <ac:chgData name="Smoak, Laura" userId="7061f923-5e0b-42a8-85cb-cce765542221" providerId="ADAL" clId="{C466AF3F-D0CA-45FA-B901-2F8364BB395B}" dt="2024-06-26T22:01:57.780" v="20"/>
          <ac:spMkLst>
            <pc:docMk/>
            <pc:sldMk cId="1083068114" sldId="541"/>
            <ac:spMk id="11" creationId="{9C52D7A4-809D-554A-1C23-BBE457CB068A}"/>
          </ac:spMkLst>
        </pc:spChg>
        <pc:picChg chg="del">
          <ac:chgData name="Smoak, Laura" userId="7061f923-5e0b-42a8-85cb-cce765542221" providerId="ADAL" clId="{C466AF3F-D0CA-45FA-B901-2F8364BB395B}" dt="2024-06-26T21:59:59.864" v="0" actId="21"/>
          <ac:picMkLst>
            <pc:docMk/>
            <pc:sldMk cId="1083068114" sldId="541"/>
            <ac:picMk id="7" creationId="{D4E16683-4F14-7DCF-83F8-3C0D1D0D4595}"/>
          </ac:picMkLst>
        </pc:picChg>
        <pc:picChg chg="add mod">
          <ac:chgData name="Smoak, Laura" userId="7061f923-5e0b-42a8-85cb-cce765542221" providerId="ADAL" clId="{C466AF3F-D0CA-45FA-B901-2F8364BB395B}" dt="2024-06-26T22:01:33.744" v="15" actId="1076"/>
          <ac:picMkLst>
            <pc:docMk/>
            <pc:sldMk cId="1083068114" sldId="541"/>
            <ac:picMk id="10" creationId="{5C623078-7186-B3BF-4509-FCFC899BAE50}"/>
          </ac:picMkLst>
        </pc:picChg>
      </pc:sldChg>
    </pc:docChg>
  </pc:docChgLst>
  <pc:docChgLst>
    <pc:chgData name="Smoak, Laura" userId="7061f923-5e0b-42a8-85cb-cce765542221" providerId="ADAL" clId="{F932228E-DE93-4D84-B208-BD65E5DC7CCF}"/>
    <pc:docChg chg="undo redo custSel addSld delSld modSld delSection">
      <pc:chgData name="Smoak, Laura" userId="7061f923-5e0b-42a8-85cb-cce765542221" providerId="ADAL" clId="{F932228E-DE93-4D84-B208-BD65E5DC7CCF}" dt="2024-06-26T20:14:29.474" v="395" actId="21"/>
      <pc:docMkLst>
        <pc:docMk/>
      </pc:docMkLst>
      <pc:sldChg chg="delSp modSp mod">
        <pc:chgData name="Smoak, Laura" userId="7061f923-5e0b-42a8-85cb-cce765542221" providerId="ADAL" clId="{F932228E-DE93-4D84-B208-BD65E5DC7CCF}" dt="2024-06-26T18:56:53.146" v="339" actId="20577"/>
        <pc:sldMkLst>
          <pc:docMk/>
          <pc:sldMk cId="908724018" sldId="353"/>
        </pc:sldMkLst>
        <pc:spChg chg="mod">
          <ac:chgData name="Smoak, Laura" userId="7061f923-5e0b-42a8-85cb-cce765542221" providerId="ADAL" clId="{F932228E-DE93-4D84-B208-BD65E5DC7CCF}" dt="2024-06-26T18:56:53.146" v="339" actId="20577"/>
          <ac:spMkLst>
            <pc:docMk/>
            <pc:sldMk cId="908724018" sldId="353"/>
            <ac:spMk id="4" creationId="{00000000-0000-0000-0000-000000000000}"/>
          </ac:spMkLst>
        </pc:spChg>
        <pc:grpChg chg="del">
          <ac:chgData name="Smoak, Laura" userId="7061f923-5e0b-42a8-85cb-cce765542221" providerId="ADAL" clId="{F932228E-DE93-4D84-B208-BD65E5DC7CCF}" dt="2024-06-26T12:11:57.126" v="5" actId="21"/>
          <ac:grpSpMkLst>
            <pc:docMk/>
            <pc:sldMk cId="908724018" sldId="353"/>
            <ac:grpSpMk id="20" creationId="{00000000-0000-0000-0000-000000000000}"/>
          </ac:grpSpMkLst>
        </pc:grpChg>
      </pc:sldChg>
      <pc:sldChg chg="modSp mod">
        <pc:chgData name="Smoak, Laura" userId="7061f923-5e0b-42a8-85cb-cce765542221" providerId="ADAL" clId="{F932228E-DE93-4D84-B208-BD65E5DC7CCF}" dt="2024-06-26T16:19:12.018" v="101" actId="20577"/>
        <pc:sldMkLst>
          <pc:docMk/>
          <pc:sldMk cId="1979265171" sldId="383"/>
        </pc:sldMkLst>
        <pc:spChg chg="mod">
          <ac:chgData name="Smoak, Laura" userId="7061f923-5e0b-42a8-85cb-cce765542221" providerId="ADAL" clId="{F932228E-DE93-4D84-B208-BD65E5DC7CCF}" dt="2024-06-26T16:19:12.018" v="101" actId="20577"/>
          <ac:spMkLst>
            <pc:docMk/>
            <pc:sldMk cId="1979265171" sldId="383"/>
            <ac:spMk id="9" creationId="{00000000-0000-0000-0000-000000000000}"/>
          </ac:spMkLst>
        </pc:spChg>
      </pc:sldChg>
      <pc:sldChg chg="delSp modSp mod addCm delCm">
        <pc:chgData name="Smoak, Laura" userId="7061f923-5e0b-42a8-85cb-cce765542221" providerId="ADAL" clId="{F932228E-DE93-4D84-B208-BD65E5DC7CCF}" dt="2024-06-26T16:23:52.635" v="114"/>
        <pc:sldMkLst>
          <pc:docMk/>
          <pc:sldMk cId="594182419" sldId="491"/>
        </pc:sldMkLst>
        <pc:spChg chg="mod">
          <ac:chgData name="Smoak, Laura" userId="7061f923-5e0b-42a8-85cb-cce765542221" providerId="ADAL" clId="{F932228E-DE93-4D84-B208-BD65E5DC7CCF}" dt="2024-06-26T16:23:52.635" v="114"/>
          <ac:spMkLst>
            <pc:docMk/>
            <pc:sldMk cId="594182419" sldId="491"/>
            <ac:spMk id="9" creationId="{875603B0-6961-4809-90BC-39FFA6B4365B}"/>
          </ac:spMkLst>
        </pc:spChg>
        <pc:spChg chg="del">
          <ac:chgData name="Smoak, Laura" userId="7061f923-5e0b-42a8-85cb-cce765542221" providerId="ADAL" clId="{F932228E-DE93-4D84-B208-BD65E5DC7CCF}" dt="2024-06-26T16:23:38.276" v="111" actId="21"/>
          <ac:spMkLst>
            <pc:docMk/>
            <pc:sldMk cId="594182419" sldId="491"/>
            <ac:spMk id="12" creationId="{00000000-0000-0000-0000-000000000000}"/>
          </ac:spMkLst>
        </pc:spChg>
        <pc:extLst>
          <p:ext xmlns:p="http://schemas.openxmlformats.org/presentationml/2006/main" uri="{D6D511B9-2390-475A-947B-AFAB55BFBCF1}">
            <pc226:cmChg xmlns:pc226="http://schemas.microsoft.com/office/powerpoint/2022/06/main/command" chg="add del">
              <pc226:chgData name="Smoak, Laura" userId="7061f923-5e0b-42a8-85cb-cce765542221" providerId="ADAL" clId="{F932228E-DE93-4D84-B208-BD65E5DC7CCF}" dt="2024-06-26T13:56:58.351" v="31"/>
              <pc2:cmMkLst xmlns:pc2="http://schemas.microsoft.com/office/powerpoint/2019/9/main/command">
                <pc:docMk/>
                <pc:sldMk cId="594182419" sldId="491"/>
                <pc2:cmMk id="{9BC3375A-6DB2-4947-8E9F-6012BFC57EC3}"/>
              </pc2:cmMkLst>
            </pc226:cmChg>
          </p:ext>
        </pc:extLst>
      </pc:sldChg>
      <pc:sldChg chg="modSp mod">
        <pc:chgData name="Smoak, Laura" userId="7061f923-5e0b-42a8-85cb-cce765542221" providerId="ADAL" clId="{F932228E-DE93-4D84-B208-BD65E5DC7CCF}" dt="2024-06-26T13:54:27.191" v="22" actId="14100"/>
        <pc:sldMkLst>
          <pc:docMk/>
          <pc:sldMk cId="1898130197" sldId="495"/>
        </pc:sldMkLst>
        <pc:spChg chg="mod">
          <ac:chgData name="Smoak, Laura" userId="7061f923-5e0b-42a8-85cb-cce765542221" providerId="ADAL" clId="{F932228E-DE93-4D84-B208-BD65E5DC7CCF}" dt="2024-06-26T13:54:27.191" v="22" actId="14100"/>
          <ac:spMkLst>
            <pc:docMk/>
            <pc:sldMk cId="1898130197" sldId="495"/>
            <ac:spMk id="2" creationId="{BEF1748D-41CF-49F9-8B51-76D267030561}"/>
          </ac:spMkLst>
        </pc:spChg>
        <pc:spChg chg="mod">
          <ac:chgData name="Smoak, Laura" userId="7061f923-5e0b-42a8-85cb-cce765542221" providerId="ADAL" clId="{F932228E-DE93-4D84-B208-BD65E5DC7CCF}" dt="2024-06-26T13:54:21.350" v="21" actId="207"/>
          <ac:spMkLst>
            <pc:docMk/>
            <pc:sldMk cId="1898130197" sldId="495"/>
            <ac:spMk id="4" creationId="{9E1986DF-8525-4502-AF4B-CE9781854E61}"/>
          </ac:spMkLst>
        </pc:spChg>
      </pc:sldChg>
      <pc:sldChg chg="modSp mod">
        <pc:chgData name="Smoak, Laura" userId="7061f923-5e0b-42a8-85cb-cce765542221" providerId="ADAL" clId="{F932228E-DE93-4D84-B208-BD65E5DC7CCF}" dt="2024-06-26T16:19:47.615" v="106" actId="207"/>
        <pc:sldMkLst>
          <pc:docMk/>
          <pc:sldMk cId="4164525384" sldId="496"/>
        </pc:sldMkLst>
        <pc:spChg chg="mod">
          <ac:chgData name="Smoak, Laura" userId="7061f923-5e0b-42a8-85cb-cce765542221" providerId="ADAL" clId="{F932228E-DE93-4D84-B208-BD65E5DC7CCF}" dt="2024-06-26T16:19:47.615" v="106" actId="207"/>
          <ac:spMkLst>
            <pc:docMk/>
            <pc:sldMk cId="4164525384" sldId="496"/>
            <ac:spMk id="3" creationId="{9FF9DE89-34AD-4184-97E4-81747B7BD755}"/>
          </ac:spMkLst>
        </pc:spChg>
      </pc:sldChg>
      <pc:sldChg chg="modSp mod">
        <pc:chgData name="Smoak, Laura" userId="7061f923-5e0b-42a8-85cb-cce765542221" providerId="ADAL" clId="{F932228E-DE93-4D84-B208-BD65E5DC7CCF}" dt="2024-06-26T16:19:18.353" v="103" actId="20577"/>
        <pc:sldMkLst>
          <pc:docMk/>
          <pc:sldMk cId="3980325688" sldId="500"/>
        </pc:sldMkLst>
        <pc:spChg chg="mod">
          <ac:chgData name="Smoak, Laura" userId="7061f923-5e0b-42a8-85cb-cce765542221" providerId="ADAL" clId="{F932228E-DE93-4D84-B208-BD65E5DC7CCF}" dt="2024-06-26T16:19:18.353" v="103" actId="20577"/>
          <ac:spMkLst>
            <pc:docMk/>
            <pc:sldMk cId="3980325688" sldId="500"/>
            <ac:spMk id="5" creationId="{00000000-0000-0000-0000-000000000000}"/>
          </ac:spMkLst>
        </pc:spChg>
        <pc:grpChg chg="mod">
          <ac:chgData name="Smoak, Laura" userId="7061f923-5e0b-42a8-85cb-cce765542221" providerId="ADAL" clId="{F932228E-DE93-4D84-B208-BD65E5DC7CCF}" dt="2024-06-26T16:19:05.708" v="99" actId="1076"/>
          <ac:grpSpMkLst>
            <pc:docMk/>
            <pc:sldMk cId="3980325688" sldId="500"/>
            <ac:grpSpMk id="26" creationId="{00000000-0000-0000-0000-000000000000}"/>
          </ac:grpSpMkLst>
        </pc:grpChg>
      </pc:sldChg>
      <pc:sldChg chg="modSp mod">
        <pc:chgData name="Smoak, Laura" userId="7061f923-5e0b-42a8-85cb-cce765542221" providerId="ADAL" clId="{F932228E-DE93-4D84-B208-BD65E5DC7CCF}" dt="2024-06-26T12:13:51.770" v="13" actId="20577"/>
        <pc:sldMkLst>
          <pc:docMk/>
          <pc:sldMk cId="1126641007" sldId="501"/>
        </pc:sldMkLst>
        <pc:spChg chg="mod">
          <ac:chgData name="Smoak, Laura" userId="7061f923-5e0b-42a8-85cb-cce765542221" providerId="ADAL" clId="{F932228E-DE93-4D84-B208-BD65E5DC7CCF}" dt="2024-06-26T12:13:51.770" v="13" actId="20577"/>
          <ac:spMkLst>
            <pc:docMk/>
            <pc:sldMk cId="1126641007" sldId="501"/>
            <ac:spMk id="11" creationId="{00000000-0000-0000-0000-000000000000}"/>
          </ac:spMkLst>
        </pc:spChg>
      </pc:sldChg>
      <pc:sldChg chg="addSp delSp modSp mod addCm delCm">
        <pc:chgData name="Smoak, Laura" userId="7061f923-5e0b-42a8-85cb-cce765542221" providerId="ADAL" clId="{F932228E-DE93-4D84-B208-BD65E5DC7CCF}" dt="2024-06-26T20:14:29.474" v="395" actId="21"/>
        <pc:sldMkLst>
          <pc:docMk/>
          <pc:sldMk cId="3728672594" sldId="503"/>
        </pc:sldMkLst>
        <pc:spChg chg="mod">
          <ac:chgData name="Smoak, Laura" userId="7061f923-5e0b-42a8-85cb-cce765542221" providerId="ADAL" clId="{F932228E-DE93-4D84-B208-BD65E5DC7CCF}" dt="2024-06-26T16:47:53.501" v="184" actId="1076"/>
          <ac:spMkLst>
            <pc:docMk/>
            <pc:sldMk cId="3728672594" sldId="503"/>
            <ac:spMk id="3" creationId="{9FF9DE89-34AD-4184-97E4-81747B7BD755}"/>
          </ac:spMkLst>
        </pc:spChg>
        <pc:spChg chg="add del mod">
          <ac:chgData name="Smoak, Laura" userId="7061f923-5e0b-42a8-85cb-cce765542221" providerId="ADAL" clId="{F932228E-DE93-4D84-B208-BD65E5DC7CCF}" dt="2024-06-26T20:14:29.474" v="395" actId="21"/>
          <ac:spMkLst>
            <pc:docMk/>
            <pc:sldMk cId="3728672594" sldId="503"/>
            <ac:spMk id="8" creationId="{A471CF1D-00C0-C9AE-A010-370CAD8617EB}"/>
          </ac:spMkLst>
        </pc:spChg>
        <pc:spChg chg="del">
          <ac:chgData name="Smoak, Laura" userId="7061f923-5e0b-42a8-85cb-cce765542221" providerId="ADAL" clId="{F932228E-DE93-4D84-B208-BD65E5DC7CCF}" dt="2024-06-26T13:59:09.762" v="54" actId="21"/>
          <ac:spMkLst>
            <pc:docMk/>
            <pc:sldMk cId="3728672594" sldId="503"/>
            <ac:spMk id="10" creationId="{88B10984-FECE-DD6D-F5A0-13D04FFCA694}"/>
          </ac:spMkLst>
        </pc:spChg>
        <pc:picChg chg="add mod">
          <ac:chgData name="Smoak, Laura" userId="7061f923-5e0b-42a8-85cb-cce765542221" providerId="ADAL" clId="{F932228E-DE93-4D84-B208-BD65E5DC7CCF}" dt="2024-06-26T16:48:00.283" v="185" actId="1076"/>
          <ac:picMkLst>
            <pc:docMk/>
            <pc:sldMk cId="3728672594" sldId="503"/>
            <ac:picMk id="6" creationId="{EE0E4F81-E353-3ED2-C71A-8E9A88E93852}"/>
          </ac:picMkLst>
        </pc:picChg>
        <pc:picChg chg="add">
          <ac:chgData name="Smoak, Laura" userId="7061f923-5e0b-42a8-85cb-cce765542221" providerId="ADAL" clId="{F932228E-DE93-4D84-B208-BD65E5DC7CCF}" dt="2024-06-26T16:48:35.932" v="187"/>
          <ac:picMkLst>
            <pc:docMk/>
            <pc:sldMk cId="3728672594" sldId="503"/>
            <ac:picMk id="7" creationId="{C33A671E-EFFC-54D8-1B0B-F7F75ADDF21D}"/>
          </ac:picMkLst>
        </pc:picChg>
        <pc:extLst>
          <p:ext xmlns:p="http://schemas.openxmlformats.org/presentationml/2006/main" uri="{D6D511B9-2390-475A-947B-AFAB55BFBCF1}">
            <pc226:cmChg xmlns:pc226="http://schemas.microsoft.com/office/powerpoint/2022/06/main/command" chg="add del">
              <pc226:chgData name="Smoak, Laura" userId="7061f923-5e0b-42a8-85cb-cce765542221" providerId="ADAL" clId="{F932228E-DE93-4D84-B208-BD65E5DC7CCF}" dt="2024-06-26T18:53:18.390" v="300"/>
              <pc2:cmMkLst xmlns:pc2="http://schemas.microsoft.com/office/powerpoint/2019/9/main/command">
                <pc:docMk/>
                <pc:sldMk cId="3728672594" sldId="503"/>
                <pc2:cmMk id="{B2820928-87B3-464B-B6D3-5B31DB8C77E6}"/>
              </pc2:cmMkLst>
            </pc226:cmChg>
            <pc226:cmChg xmlns:pc226="http://schemas.microsoft.com/office/powerpoint/2022/06/main/command" chg="add del">
              <pc226:chgData name="Smoak, Laura" userId="7061f923-5e0b-42a8-85cb-cce765542221" providerId="ADAL" clId="{F932228E-DE93-4D84-B208-BD65E5DC7CCF}" dt="2024-06-26T20:14:02.260" v="394"/>
              <pc2:cmMkLst xmlns:pc2="http://schemas.microsoft.com/office/powerpoint/2019/9/main/command">
                <pc:docMk/>
                <pc:sldMk cId="3728672594" sldId="503"/>
                <pc2:cmMk id="{B9315463-BD47-44E7-B89D-40B266389891}"/>
              </pc2:cmMkLst>
            </pc226:cmChg>
          </p:ext>
        </pc:extLst>
      </pc:sldChg>
      <pc:sldChg chg="modSp mod">
        <pc:chgData name="Smoak, Laura" userId="7061f923-5e0b-42a8-85cb-cce765542221" providerId="ADAL" clId="{F932228E-DE93-4D84-B208-BD65E5DC7CCF}" dt="2024-06-26T14:41:55.247" v="77" actId="20577"/>
        <pc:sldMkLst>
          <pc:docMk/>
          <pc:sldMk cId="1631255649" sldId="505"/>
        </pc:sldMkLst>
        <pc:spChg chg="mod">
          <ac:chgData name="Smoak, Laura" userId="7061f923-5e0b-42a8-85cb-cce765542221" providerId="ADAL" clId="{F932228E-DE93-4D84-B208-BD65E5DC7CCF}" dt="2024-06-26T14:41:55.247" v="77" actId="20577"/>
          <ac:spMkLst>
            <pc:docMk/>
            <pc:sldMk cId="1631255649" sldId="505"/>
            <ac:spMk id="9" creationId="{00000000-0000-0000-0000-000000000000}"/>
          </ac:spMkLst>
        </pc:spChg>
      </pc:sldChg>
      <pc:sldChg chg="addSp delSp modSp mod">
        <pc:chgData name="Smoak, Laura" userId="7061f923-5e0b-42a8-85cb-cce765542221" providerId="ADAL" clId="{F932228E-DE93-4D84-B208-BD65E5DC7CCF}" dt="2024-06-26T16:49:45.181" v="195" actId="1076"/>
        <pc:sldMkLst>
          <pc:docMk/>
          <pc:sldMk cId="777035643" sldId="506"/>
        </pc:sldMkLst>
        <pc:spChg chg="mod">
          <ac:chgData name="Smoak, Laura" userId="7061f923-5e0b-42a8-85cb-cce765542221" providerId="ADAL" clId="{F932228E-DE93-4D84-B208-BD65E5DC7CCF}" dt="2024-06-26T16:49:40.059" v="194" actId="1076"/>
          <ac:spMkLst>
            <pc:docMk/>
            <pc:sldMk cId="777035643" sldId="506"/>
            <ac:spMk id="3" creationId="{9FF9DE89-34AD-4184-97E4-81747B7BD755}"/>
          </ac:spMkLst>
        </pc:spChg>
        <pc:spChg chg="del">
          <ac:chgData name="Smoak, Laura" userId="7061f923-5e0b-42a8-85cb-cce765542221" providerId="ADAL" clId="{F932228E-DE93-4D84-B208-BD65E5DC7CCF}" dt="2024-06-26T13:59:32.878" v="55" actId="21"/>
          <ac:spMkLst>
            <pc:docMk/>
            <pc:sldMk cId="777035643" sldId="506"/>
            <ac:spMk id="11" creationId="{4B0E7B52-65BA-3030-8BE7-48D818709FD6}"/>
          </ac:spMkLst>
        </pc:spChg>
        <pc:picChg chg="add mod">
          <ac:chgData name="Smoak, Laura" userId="7061f923-5e0b-42a8-85cb-cce765542221" providerId="ADAL" clId="{F932228E-DE93-4D84-B208-BD65E5DC7CCF}" dt="2024-06-26T16:49:45.181" v="195" actId="1076"/>
          <ac:picMkLst>
            <pc:docMk/>
            <pc:sldMk cId="777035643" sldId="506"/>
            <ac:picMk id="7" creationId="{CAAE7714-5C1F-49F8-0D3D-9EA710712719}"/>
          </ac:picMkLst>
        </pc:picChg>
      </pc:sldChg>
      <pc:sldChg chg="addSp delSp modSp del mod addCm">
        <pc:chgData name="Smoak, Laura" userId="7061f923-5e0b-42a8-85cb-cce765542221" providerId="ADAL" clId="{F932228E-DE93-4D84-B208-BD65E5DC7CCF}" dt="2024-06-26T19:01:33.631" v="391" actId="2696"/>
        <pc:sldMkLst>
          <pc:docMk/>
          <pc:sldMk cId="872136164" sldId="507"/>
        </pc:sldMkLst>
        <pc:spChg chg="mod">
          <ac:chgData name="Smoak, Laura" userId="7061f923-5e0b-42a8-85cb-cce765542221" providerId="ADAL" clId="{F932228E-DE93-4D84-B208-BD65E5DC7CCF}" dt="2024-06-26T16:50:36.074" v="202" actId="14100"/>
          <ac:spMkLst>
            <pc:docMk/>
            <pc:sldMk cId="872136164" sldId="507"/>
            <ac:spMk id="3" creationId="{9FF9DE89-34AD-4184-97E4-81747B7BD755}"/>
          </ac:spMkLst>
        </pc:spChg>
        <pc:spChg chg="add del">
          <ac:chgData name="Smoak, Laura" userId="7061f923-5e0b-42a8-85cb-cce765542221" providerId="ADAL" clId="{F932228E-DE93-4D84-B208-BD65E5DC7CCF}" dt="2024-06-26T16:27:15.950" v="125" actId="21"/>
          <ac:spMkLst>
            <pc:docMk/>
            <pc:sldMk cId="872136164" sldId="507"/>
            <ac:spMk id="7" creationId="{E4D97925-9200-B31A-488B-BA3A8D8A6301}"/>
          </ac:spMkLst>
        </pc:spChg>
        <pc:spChg chg="mod">
          <ac:chgData name="Smoak, Laura" userId="7061f923-5e0b-42a8-85cb-cce765542221" providerId="ADAL" clId="{F932228E-DE93-4D84-B208-BD65E5DC7CCF}" dt="2024-06-26T16:27:10.787" v="122" actId="21"/>
          <ac:spMkLst>
            <pc:docMk/>
            <pc:sldMk cId="872136164" sldId="507"/>
            <ac:spMk id="8" creationId="{BF483862-1CA9-3FAC-1FAE-4EB850679EBA}"/>
          </ac:spMkLst>
        </pc:spChg>
        <pc:spChg chg="add del">
          <ac:chgData name="Smoak, Laura" userId="7061f923-5e0b-42a8-85cb-cce765542221" providerId="ADAL" clId="{F932228E-DE93-4D84-B208-BD65E5DC7CCF}" dt="2024-06-26T16:27:11.666" v="123" actId="21"/>
          <ac:spMkLst>
            <pc:docMk/>
            <pc:sldMk cId="872136164" sldId="507"/>
            <ac:spMk id="9" creationId="{C3678EB5-C93F-F254-CD20-EB106C81AA54}"/>
          </ac:spMkLst>
        </pc:spChg>
        <pc:picChg chg="add mod">
          <ac:chgData name="Smoak, Laura" userId="7061f923-5e0b-42a8-85cb-cce765542221" providerId="ADAL" clId="{F932228E-DE93-4D84-B208-BD65E5DC7CCF}" dt="2024-06-26T16:50:43.546" v="204" actId="1076"/>
          <ac:picMkLst>
            <pc:docMk/>
            <pc:sldMk cId="872136164" sldId="507"/>
            <ac:picMk id="6" creationId="{D1495D74-F0EC-0C7C-7998-7447A84016AF}"/>
          </ac:picMkLst>
        </pc:picChg>
        <pc:extLst>
          <p:ext xmlns:p="http://schemas.openxmlformats.org/presentationml/2006/main" uri="{D6D511B9-2390-475A-947B-AFAB55BFBCF1}">
            <pc226:cmChg xmlns:pc226="http://schemas.microsoft.com/office/powerpoint/2022/06/main/command" chg="add">
              <pc226:chgData name="Smoak, Laura" userId="7061f923-5e0b-42a8-85cb-cce765542221" providerId="ADAL" clId="{F932228E-DE93-4D84-B208-BD65E5DC7CCF}" dt="2024-06-26T18:54:27.984" v="302"/>
              <pc2:cmMkLst xmlns:pc2="http://schemas.microsoft.com/office/powerpoint/2019/9/main/command">
                <pc:docMk/>
                <pc:sldMk cId="872136164" sldId="507"/>
                <pc2:cmMk id="{66ED7AB3-6E61-4D11-9444-E4B22D5E567F}"/>
              </pc2:cmMkLst>
            </pc226:cmChg>
          </p:ext>
        </pc:extLst>
      </pc:sldChg>
      <pc:sldChg chg="modSp mod">
        <pc:chgData name="Smoak, Laura" userId="7061f923-5e0b-42a8-85cb-cce765542221" providerId="ADAL" clId="{F932228E-DE93-4D84-B208-BD65E5DC7CCF}" dt="2024-06-26T14:43:04.134" v="90" actId="20577"/>
        <pc:sldMkLst>
          <pc:docMk/>
          <pc:sldMk cId="1284808326" sldId="508"/>
        </pc:sldMkLst>
        <pc:spChg chg="mod">
          <ac:chgData name="Smoak, Laura" userId="7061f923-5e0b-42a8-85cb-cce765542221" providerId="ADAL" clId="{F932228E-DE93-4D84-B208-BD65E5DC7CCF}" dt="2024-06-26T14:43:04.134" v="90" actId="20577"/>
          <ac:spMkLst>
            <pc:docMk/>
            <pc:sldMk cId="1284808326" sldId="508"/>
            <ac:spMk id="9" creationId="{00000000-0000-0000-0000-000000000000}"/>
          </ac:spMkLst>
        </pc:spChg>
      </pc:sldChg>
      <pc:sldChg chg="modSp mod">
        <pc:chgData name="Smoak, Laura" userId="7061f923-5e0b-42a8-85cb-cce765542221" providerId="ADAL" clId="{F932228E-DE93-4D84-B208-BD65E5DC7CCF}" dt="2024-06-26T14:43:21.206" v="92" actId="1076"/>
        <pc:sldMkLst>
          <pc:docMk/>
          <pc:sldMk cId="3414075644" sldId="509"/>
        </pc:sldMkLst>
        <pc:picChg chg="mod">
          <ac:chgData name="Smoak, Laura" userId="7061f923-5e0b-42a8-85cb-cce765542221" providerId="ADAL" clId="{F932228E-DE93-4D84-B208-BD65E5DC7CCF}" dt="2024-06-26T14:43:21.206" v="92" actId="1076"/>
          <ac:picMkLst>
            <pc:docMk/>
            <pc:sldMk cId="3414075644" sldId="509"/>
            <ac:picMk id="9" creationId="{D0061DA3-0EA6-8168-1E6A-8DF3BE79FF43}"/>
          </ac:picMkLst>
        </pc:picChg>
      </pc:sldChg>
      <pc:sldChg chg="addSp delSp modSp mod modClrScheme chgLayout">
        <pc:chgData name="Smoak, Laura" userId="7061f923-5e0b-42a8-85cb-cce765542221" providerId="ADAL" clId="{F932228E-DE93-4D84-B208-BD65E5DC7CCF}" dt="2024-06-26T16:53:24.593" v="232" actId="26606"/>
        <pc:sldMkLst>
          <pc:docMk/>
          <pc:sldMk cId="3061772747" sldId="510"/>
        </pc:sldMkLst>
        <pc:spChg chg="mod">
          <ac:chgData name="Smoak, Laura" userId="7061f923-5e0b-42a8-85cb-cce765542221" providerId="ADAL" clId="{F932228E-DE93-4D84-B208-BD65E5DC7CCF}" dt="2024-06-26T16:53:24.593" v="232" actId="26606"/>
          <ac:spMkLst>
            <pc:docMk/>
            <pc:sldMk cId="3061772747" sldId="510"/>
            <ac:spMk id="2" creationId="{0DC146F4-8084-43EF-868B-E280B9CCD0EA}"/>
          </ac:spMkLst>
        </pc:spChg>
        <pc:spChg chg="mod">
          <ac:chgData name="Smoak, Laura" userId="7061f923-5e0b-42a8-85cb-cce765542221" providerId="ADAL" clId="{F932228E-DE93-4D84-B208-BD65E5DC7CCF}" dt="2024-06-26T16:53:24.593" v="232" actId="26606"/>
          <ac:spMkLst>
            <pc:docMk/>
            <pc:sldMk cId="3061772747" sldId="510"/>
            <ac:spMk id="3" creationId="{9FF9DE89-34AD-4184-97E4-81747B7BD755}"/>
          </ac:spMkLst>
        </pc:spChg>
        <pc:spChg chg="mod ord">
          <ac:chgData name="Smoak, Laura" userId="7061f923-5e0b-42a8-85cb-cce765542221" providerId="ADAL" clId="{F932228E-DE93-4D84-B208-BD65E5DC7CCF}" dt="2024-06-26T16:53:24.593" v="232" actId="26606"/>
          <ac:spMkLst>
            <pc:docMk/>
            <pc:sldMk cId="3061772747" sldId="510"/>
            <ac:spMk id="5" creationId="{9630F76B-459B-4160-94BB-CD2F1411B716}"/>
          </ac:spMkLst>
        </pc:spChg>
        <pc:spChg chg="del">
          <ac:chgData name="Smoak, Laura" userId="7061f923-5e0b-42a8-85cb-cce765542221" providerId="ADAL" clId="{F932228E-DE93-4D84-B208-BD65E5DC7CCF}" dt="2024-06-26T13:58:35.694" v="37" actId="21"/>
          <ac:spMkLst>
            <pc:docMk/>
            <pc:sldMk cId="3061772747" sldId="510"/>
            <ac:spMk id="11" creationId="{99A0DE45-628B-C238-E40B-395D1DD62DB9}"/>
          </ac:spMkLst>
        </pc:spChg>
        <pc:spChg chg="mod">
          <ac:chgData name="Smoak, Laura" userId="7061f923-5e0b-42a8-85cb-cce765542221" providerId="ADAL" clId="{F932228E-DE93-4D84-B208-BD65E5DC7CCF}" dt="2024-06-26T16:53:24.593" v="232" actId="26606"/>
          <ac:spMkLst>
            <pc:docMk/>
            <pc:sldMk cId="3061772747" sldId="510"/>
            <ac:spMk id="14" creationId="{F3FE39EB-0647-E64F-FE9A-4D1B2236009F}"/>
          </ac:spMkLst>
        </pc:spChg>
        <pc:picChg chg="add mod">
          <ac:chgData name="Smoak, Laura" userId="7061f923-5e0b-42a8-85cb-cce765542221" providerId="ADAL" clId="{F932228E-DE93-4D84-B208-BD65E5DC7CCF}" dt="2024-06-26T16:53:24.593" v="232" actId="26606"/>
          <ac:picMkLst>
            <pc:docMk/>
            <pc:sldMk cId="3061772747" sldId="510"/>
            <ac:picMk id="6" creationId="{50F123AE-3953-E65E-5D3D-EBA1B9480E4F}"/>
          </ac:picMkLst>
        </pc:picChg>
      </pc:sldChg>
      <pc:sldChg chg="addSp delSp modSp mod">
        <pc:chgData name="Smoak, Laura" userId="7061f923-5e0b-42a8-85cb-cce765542221" providerId="ADAL" clId="{F932228E-DE93-4D84-B208-BD65E5DC7CCF}" dt="2024-06-26T18:54:56.578" v="310" actId="5793"/>
        <pc:sldMkLst>
          <pc:docMk/>
          <pc:sldMk cId="2646072746" sldId="512"/>
        </pc:sldMkLst>
        <pc:spChg chg="mod">
          <ac:chgData name="Smoak, Laura" userId="7061f923-5e0b-42a8-85cb-cce765542221" providerId="ADAL" clId="{F932228E-DE93-4D84-B208-BD65E5DC7CCF}" dt="2024-06-26T18:54:56.578" v="310" actId="5793"/>
          <ac:spMkLst>
            <pc:docMk/>
            <pc:sldMk cId="2646072746" sldId="512"/>
            <ac:spMk id="3" creationId="{9FF9DE89-34AD-4184-97E4-81747B7BD755}"/>
          </ac:spMkLst>
        </pc:spChg>
        <pc:spChg chg="del">
          <ac:chgData name="Smoak, Laura" userId="7061f923-5e0b-42a8-85cb-cce765542221" providerId="ADAL" clId="{F932228E-DE93-4D84-B208-BD65E5DC7CCF}" dt="2024-06-26T13:57:51.067" v="36" actId="21"/>
          <ac:spMkLst>
            <pc:docMk/>
            <pc:sldMk cId="2646072746" sldId="512"/>
            <ac:spMk id="10" creationId="{F9151945-72D4-C267-F71A-DDA8796B8FF7}"/>
          </ac:spMkLst>
        </pc:spChg>
        <pc:picChg chg="add mod">
          <ac:chgData name="Smoak, Laura" userId="7061f923-5e0b-42a8-85cb-cce765542221" providerId="ADAL" clId="{F932228E-DE93-4D84-B208-BD65E5DC7CCF}" dt="2024-06-26T16:52:08.084" v="218" actId="1076"/>
          <ac:picMkLst>
            <pc:docMk/>
            <pc:sldMk cId="2646072746" sldId="512"/>
            <ac:picMk id="7" creationId="{7AB1FBA9-A08E-38FA-EFCF-1D71050B6D41}"/>
          </ac:picMkLst>
        </pc:picChg>
      </pc:sldChg>
      <pc:sldChg chg="addSp delSp modSp mod">
        <pc:chgData name="Smoak, Laura" userId="7061f923-5e0b-42a8-85cb-cce765542221" providerId="ADAL" clId="{F932228E-DE93-4D84-B208-BD65E5DC7CCF}" dt="2024-06-26T18:57:09.677" v="347" actId="5793"/>
        <pc:sldMkLst>
          <pc:docMk/>
          <pc:sldMk cId="2262774314" sldId="513"/>
        </pc:sldMkLst>
        <pc:spChg chg="mod">
          <ac:chgData name="Smoak, Laura" userId="7061f923-5e0b-42a8-85cb-cce765542221" providerId="ADAL" clId="{F932228E-DE93-4D84-B208-BD65E5DC7CCF}" dt="2024-06-26T18:57:03.081" v="343" actId="5793"/>
          <ac:spMkLst>
            <pc:docMk/>
            <pc:sldMk cId="2262774314" sldId="513"/>
            <ac:spMk id="3" creationId="{9FF9DE89-34AD-4184-97E4-81747B7BD755}"/>
          </ac:spMkLst>
        </pc:spChg>
        <pc:spChg chg="add mod">
          <ac:chgData name="Smoak, Laura" userId="7061f923-5e0b-42a8-85cb-cce765542221" providerId="ADAL" clId="{F932228E-DE93-4D84-B208-BD65E5DC7CCF}" dt="2024-06-26T18:57:09.677" v="347" actId="5793"/>
          <ac:spMkLst>
            <pc:docMk/>
            <pc:sldMk cId="2262774314" sldId="513"/>
            <ac:spMk id="7" creationId="{2C1B2591-72B7-B4E5-AF0A-3E2B85678D94}"/>
          </ac:spMkLst>
        </pc:spChg>
        <pc:spChg chg="del">
          <ac:chgData name="Smoak, Laura" userId="7061f923-5e0b-42a8-85cb-cce765542221" providerId="ADAL" clId="{F932228E-DE93-4D84-B208-BD65E5DC7CCF}" dt="2024-06-26T13:56:22.602" v="25" actId="21"/>
          <ac:spMkLst>
            <pc:docMk/>
            <pc:sldMk cId="2262774314" sldId="513"/>
            <ac:spMk id="11" creationId="{CB2BAA53-13F8-CDA8-9D8C-68123CC4387F}"/>
          </ac:spMkLst>
        </pc:spChg>
        <pc:picChg chg="add mod">
          <ac:chgData name="Smoak, Laura" userId="7061f923-5e0b-42a8-85cb-cce765542221" providerId="ADAL" clId="{F932228E-DE93-4D84-B208-BD65E5DC7CCF}" dt="2024-06-26T17:58:29.649" v="267" actId="1076"/>
          <ac:picMkLst>
            <pc:docMk/>
            <pc:sldMk cId="2262774314" sldId="513"/>
            <ac:picMk id="6" creationId="{86A3BD0C-83C5-8EF8-F3FD-6B1D3F27FEC1}"/>
          </ac:picMkLst>
        </pc:picChg>
      </pc:sldChg>
      <pc:sldChg chg="modSp mod">
        <pc:chgData name="Smoak, Laura" userId="7061f923-5e0b-42a8-85cb-cce765542221" providerId="ADAL" clId="{F932228E-DE93-4D84-B208-BD65E5DC7CCF}" dt="2024-06-26T18:58:00.702" v="350" actId="20577"/>
        <pc:sldMkLst>
          <pc:docMk/>
          <pc:sldMk cId="342913594" sldId="514"/>
        </pc:sldMkLst>
        <pc:spChg chg="mod">
          <ac:chgData name="Smoak, Laura" userId="7061f923-5e0b-42a8-85cb-cce765542221" providerId="ADAL" clId="{F932228E-DE93-4D84-B208-BD65E5DC7CCF}" dt="2024-06-26T18:58:00.702" v="350" actId="20577"/>
          <ac:spMkLst>
            <pc:docMk/>
            <pc:sldMk cId="342913594" sldId="514"/>
            <ac:spMk id="9" creationId="{875603B0-6961-4809-90BC-39FFA6B4365B}"/>
          </ac:spMkLst>
        </pc:spChg>
      </pc:sldChg>
      <pc:sldChg chg="modSp del mod">
        <pc:chgData name="Smoak, Laura" userId="7061f923-5e0b-42a8-85cb-cce765542221" providerId="ADAL" clId="{F932228E-DE93-4D84-B208-BD65E5DC7CCF}" dt="2024-06-26T13:57:04.747" v="32" actId="2696"/>
        <pc:sldMkLst>
          <pc:docMk/>
          <pc:sldMk cId="3707512790" sldId="515"/>
        </pc:sldMkLst>
        <pc:spChg chg="mod">
          <ac:chgData name="Smoak, Laura" userId="7061f923-5e0b-42a8-85cb-cce765542221" providerId="ADAL" clId="{F932228E-DE93-4D84-B208-BD65E5DC7CCF}" dt="2024-06-26T13:56:45.993" v="28" actId="20577"/>
          <ac:spMkLst>
            <pc:docMk/>
            <pc:sldMk cId="3707512790" sldId="515"/>
            <ac:spMk id="9" creationId="{875603B0-6961-4809-90BC-39FFA6B4365B}"/>
          </ac:spMkLst>
        </pc:spChg>
      </pc:sldChg>
      <pc:sldChg chg="delSp modSp del mod">
        <pc:chgData name="Smoak, Laura" userId="7061f923-5e0b-42a8-85cb-cce765542221" providerId="ADAL" clId="{F932228E-DE93-4D84-B208-BD65E5DC7CCF}" dt="2024-06-26T16:28:17.030" v="171" actId="2696"/>
        <pc:sldMkLst>
          <pc:docMk/>
          <pc:sldMk cId="1667946652" sldId="516"/>
        </pc:sldMkLst>
        <pc:spChg chg="mod">
          <ac:chgData name="Smoak, Laura" userId="7061f923-5e0b-42a8-85cb-cce765542221" providerId="ADAL" clId="{F932228E-DE93-4D84-B208-BD65E5DC7CCF}" dt="2024-06-26T13:52:29.042" v="17" actId="14100"/>
          <ac:spMkLst>
            <pc:docMk/>
            <pc:sldMk cId="1667946652" sldId="516"/>
            <ac:spMk id="3" creationId="{9FF9DE89-34AD-4184-97E4-81747B7BD755}"/>
          </ac:spMkLst>
        </pc:spChg>
        <pc:spChg chg="del">
          <ac:chgData name="Smoak, Laura" userId="7061f923-5e0b-42a8-85cb-cce765542221" providerId="ADAL" clId="{F932228E-DE93-4D84-B208-BD65E5DC7CCF}" dt="2024-06-26T13:55:57.871" v="24" actId="21"/>
          <ac:spMkLst>
            <pc:docMk/>
            <pc:sldMk cId="1667946652" sldId="516"/>
            <ac:spMk id="7" creationId="{E4D97925-9200-B31A-488B-BA3A8D8A6301}"/>
          </ac:spMkLst>
        </pc:spChg>
      </pc:sldChg>
      <pc:sldChg chg="modSp del mod">
        <pc:chgData name="Smoak, Laura" userId="7061f923-5e0b-42a8-85cb-cce765542221" providerId="ADAL" clId="{F932228E-DE93-4D84-B208-BD65E5DC7CCF}" dt="2024-06-26T16:24:11.654" v="118" actId="2696"/>
        <pc:sldMkLst>
          <pc:docMk/>
          <pc:sldMk cId="3589462210" sldId="517"/>
        </pc:sldMkLst>
        <pc:spChg chg="mod">
          <ac:chgData name="Smoak, Laura" userId="7061f923-5e0b-42a8-85cb-cce765542221" providerId="ADAL" clId="{F932228E-DE93-4D84-B208-BD65E5DC7CCF}" dt="2024-06-26T13:57:27.697" v="35" actId="20577"/>
          <ac:spMkLst>
            <pc:docMk/>
            <pc:sldMk cId="3589462210" sldId="517"/>
            <ac:spMk id="9" creationId="{875603B0-6961-4809-90BC-39FFA6B4365B}"/>
          </ac:spMkLst>
        </pc:spChg>
      </pc:sldChg>
      <pc:sldChg chg="addSp modSp mod">
        <pc:chgData name="Smoak, Laura" userId="7061f923-5e0b-42a8-85cb-cce765542221" providerId="ADAL" clId="{F932228E-DE93-4D84-B208-BD65E5DC7CCF}" dt="2024-06-26T18:52:39.448" v="299" actId="20577"/>
        <pc:sldMkLst>
          <pc:docMk/>
          <pc:sldMk cId="208840832" sldId="518"/>
        </pc:sldMkLst>
        <pc:spChg chg="mod">
          <ac:chgData name="Smoak, Laura" userId="7061f923-5e0b-42a8-85cb-cce765542221" providerId="ADAL" clId="{F932228E-DE93-4D84-B208-BD65E5DC7CCF}" dt="2024-06-26T18:52:39.448" v="299" actId="20577"/>
          <ac:spMkLst>
            <pc:docMk/>
            <pc:sldMk cId="208840832" sldId="518"/>
            <ac:spMk id="3" creationId="{9FF9DE89-34AD-4184-97E4-81747B7BD755}"/>
          </ac:spMkLst>
        </pc:spChg>
        <pc:spChg chg="mod">
          <ac:chgData name="Smoak, Laura" userId="7061f923-5e0b-42a8-85cb-cce765542221" providerId="ADAL" clId="{F932228E-DE93-4D84-B208-BD65E5DC7CCF}" dt="2024-06-26T18:52:33.882" v="295" actId="20577"/>
          <ac:spMkLst>
            <pc:docMk/>
            <pc:sldMk cId="208840832" sldId="518"/>
            <ac:spMk id="10" creationId="{88B10984-FECE-DD6D-F5A0-13D04FFCA694}"/>
          </ac:spMkLst>
        </pc:spChg>
        <pc:picChg chg="add mod">
          <ac:chgData name="Smoak, Laura" userId="7061f923-5e0b-42a8-85cb-cce765542221" providerId="ADAL" clId="{F932228E-DE93-4D84-B208-BD65E5DC7CCF}" dt="2024-06-26T16:48:08.360" v="186" actId="1076"/>
          <ac:picMkLst>
            <pc:docMk/>
            <pc:sldMk cId="208840832" sldId="518"/>
            <ac:picMk id="6" creationId="{7462001A-BF51-8DBC-03D8-E3434D8ED86C}"/>
          </ac:picMkLst>
        </pc:picChg>
      </pc:sldChg>
      <pc:sldChg chg="addSp delSp modSp mod">
        <pc:chgData name="Smoak, Laura" userId="7061f923-5e0b-42a8-85cb-cce765542221" providerId="ADAL" clId="{F932228E-DE93-4D84-B208-BD65E5DC7CCF}" dt="2024-06-26T18:55:43.348" v="313" actId="20577"/>
        <pc:sldMkLst>
          <pc:docMk/>
          <pc:sldMk cId="445908358" sldId="519"/>
        </pc:sldMkLst>
        <pc:spChg chg="mod">
          <ac:chgData name="Smoak, Laura" userId="7061f923-5e0b-42a8-85cb-cce765542221" providerId="ADAL" clId="{F932228E-DE93-4D84-B208-BD65E5DC7CCF}" dt="2024-06-26T18:55:43.348" v="313" actId="20577"/>
          <ac:spMkLst>
            <pc:docMk/>
            <pc:sldMk cId="445908358" sldId="519"/>
            <ac:spMk id="3" creationId="{9FF9DE89-34AD-4184-97E4-81747B7BD755}"/>
          </ac:spMkLst>
        </pc:spChg>
        <pc:spChg chg="del">
          <ac:chgData name="Smoak, Laura" userId="7061f923-5e0b-42a8-85cb-cce765542221" providerId="ADAL" clId="{F932228E-DE93-4D84-B208-BD65E5DC7CCF}" dt="2024-06-26T13:55:07.856" v="23" actId="21"/>
          <ac:spMkLst>
            <pc:docMk/>
            <pc:sldMk cId="445908358" sldId="519"/>
            <ac:spMk id="11" creationId="{99A0DE45-628B-C238-E40B-395D1DD62DB9}"/>
          </ac:spMkLst>
        </pc:spChg>
        <pc:picChg chg="add mod">
          <ac:chgData name="Smoak, Laura" userId="7061f923-5e0b-42a8-85cb-cce765542221" providerId="ADAL" clId="{F932228E-DE93-4D84-B208-BD65E5DC7CCF}" dt="2024-06-26T16:54:01.485" v="236" actId="1076"/>
          <ac:picMkLst>
            <pc:docMk/>
            <pc:sldMk cId="445908358" sldId="519"/>
            <ac:picMk id="6" creationId="{F4304A48-78E1-5CA3-E28F-68959E7624C9}"/>
          </ac:picMkLst>
        </pc:picChg>
      </pc:sldChg>
      <pc:sldChg chg="addSp modSp add mod modNotesTx">
        <pc:chgData name="Smoak, Laura" userId="7061f923-5e0b-42a8-85cb-cce765542221" providerId="ADAL" clId="{F932228E-DE93-4D84-B208-BD65E5DC7CCF}" dt="2024-06-26T16:54:47.321" v="244" actId="1076"/>
        <pc:sldMkLst>
          <pc:docMk/>
          <pc:sldMk cId="531665222" sldId="520"/>
        </pc:sldMkLst>
        <pc:spChg chg="mod">
          <ac:chgData name="Smoak, Laura" userId="7061f923-5e0b-42a8-85cb-cce765542221" providerId="ADAL" clId="{F932228E-DE93-4D84-B208-BD65E5DC7CCF}" dt="2024-06-26T16:28:13.784" v="170"/>
          <ac:spMkLst>
            <pc:docMk/>
            <pc:sldMk cId="531665222" sldId="520"/>
            <ac:spMk id="3" creationId="{9FF9DE89-34AD-4184-97E4-81747B7BD755}"/>
          </ac:spMkLst>
        </pc:spChg>
        <pc:spChg chg="mod">
          <ac:chgData name="Smoak, Laura" userId="7061f923-5e0b-42a8-85cb-cce765542221" providerId="ADAL" clId="{F932228E-DE93-4D84-B208-BD65E5DC7CCF}" dt="2024-06-26T16:27:49.927" v="168" actId="20577"/>
          <ac:spMkLst>
            <pc:docMk/>
            <pc:sldMk cId="531665222" sldId="520"/>
            <ac:spMk id="14" creationId="{F3FE39EB-0647-E64F-FE9A-4D1B2236009F}"/>
          </ac:spMkLst>
        </pc:spChg>
        <pc:picChg chg="add mod">
          <ac:chgData name="Smoak, Laura" userId="7061f923-5e0b-42a8-85cb-cce765542221" providerId="ADAL" clId="{F932228E-DE93-4D84-B208-BD65E5DC7CCF}" dt="2024-06-26T16:54:47.321" v="244" actId="1076"/>
          <ac:picMkLst>
            <pc:docMk/>
            <pc:sldMk cId="531665222" sldId="520"/>
            <ac:picMk id="6" creationId="{90E3D7FE-60E0-50C9-77D0-62CCFBFE72C1}"/>
          </ac:picMkLst>
        </pc:picChg>
      </pc:sldChg>
      <pc:sldChg chg="addSp delSp modSp add mod modNotesTx">
        <pc:chgData name="Smoak, Laura" userId="7061f923-5e0b-42a8-85cb-cce765542221" providerId="ADAL" clId="{F932228E-DE93-4D84-B208-BD65E5DC7CCF}" dt="2024-06-26T19:01:41.682" v="393" actId="1076"/>
        <pc:sldMkLst>
          <pc:docMk/>
          <pc:sldMk cId="477539289" sldId="521"/>
        </pc:sldMkLst>
        <pc:spChg chg="mod">
          <ac:chgData name="Smoak, Laura" userId="7061f923-5e0b-42a8-85cb-cce765542221" providerId="ADAL" clId="{F932228E-DE93-4D84-B208-BD65E5DC7CCF}" dt="2024-06-26T19:01:41.682" v="393" actId="1076"/>
          <ac:spMkLst>
            <pc:docMk/>
            <pc:sldMk cId="477539289" sldId="521"/>
            <ac:spMk id="3" creationId="{9FF9DE89-34AD-4184-97E4-81747B7BD755}"/>
          </ac:spMkLst>
        </pc:spChg>
        <pc:spChg chg="mod">
          <ac:chgData name="Smoak, Laura" userId="7061f923-5e0b-42a8-85cb-cce765542221" providerId="ADAL" clId="{F932228E-DE93-4D84-B208-BD65E5DC7CCF}" dt="2024-06-26T19:00:43.389" v="386" actId="20577"/>
          <ac:spMkLst>
            <pc:docMk/>
            <pc:sldMk cId="477539289" sldId="521"/>
            <ac:spMk id="4" creationId="{B8ED42B1-34A1-42E5-AAE1-0BF517777ABC}"/>
          </ac:spMkLst>
        </pc:spChg>
        <pc:picChg chg="add mod">
          <ac:chgData name="Smoak, Laura" userId="7061f923-5e0b-42a8-85cb-cce765542221" providerId="ADAL" clId="{F932228E-DE93-4D84-B208-BD65E5DC7CCF}" dt="2024-06-26T19:01:12.678" v="389"/>
          <ac:picMkLst>
            <pc:docMk/>
            <pc:sldMk cId="477539289" sldId="521"/>
            <ac:picMk id="6" creationId="{7C42813F-91EF-8491-820D-400CF99B0404}"/>
          </ac:picMkLst>
        </pc:picChg>
        <pc:picChg chg="del">
          <ac:chgData name="Smoak, Laura" userId="7061f923-5e0b-42a8-85cb-cce765542221" providerId="ADAL" clId="{F932228E-DE93-4D84-B208-BD65E5DC7CCF}" dt="2024-06-26T19:01:03.852" v="388" actId="21"/>
          <ac:picMkLst>
            <pc:docMk/>
            <pc:sldMk cId="477539289" sldId="521"/>
            <ac:picMk id="7" creationId="{CAAE7714-5C1F-49F8-0D3D-9EA7107127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6/26/2024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732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261361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1423350853</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312350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532752235</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141701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1384681280</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252182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2087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1315042432</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381708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0" dirty="0">
                <a:solidFill>
                  <a:srgbClr val="1C2532"/>
                </a:solidFill>
                <a:latin typeface="Calibri" panose="020F0502020204030204"/>
              </a:rPr>
              <a:t>Tip: Use any photo you want here! </a:t>
            </a:r>
            <a:r>
              <a:rPr lang="en-US" sz="1200" kern="0" dirty="0">
                <a:solidFill>
                  <a:srgbClr val="1C2532"/>
                </a:solidFill>
                <a:latin typeface="Calibri" panose="020F0502020204030204"/>
              </a:rPr>
              <a:t>To replace this photo, click on photo box and right-click. Select “change picture.”</a:t>
            </a:r>
          </a:p>
        </p:txBody>
      </p:sp>
      <p:sp>
        <p:nvSpPr>
          <p:cNvPr id="4" name="Slide Number Placeholder 3"/>
          <p:cNvSpPr>
            <a:spLocks noGrp="1"/>
          </p:cNvSpPr>
          <p:nvPr>
            <p:ph type="sldNum" sz="quarter" idx="10"/>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92648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210195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Tx/>
              <a:buFontTx/>
              <a:buNone/>
            </a:pPr>
            <a:r>
              <a:rPr lang="en-US" b="1" dirty="0"/>
              <a:t>Note: </a:t>
            </a:r>
            <a:r>
              <a:rPr lang="en-US" dirty="0"/>
              <a:t>References should be in APA style and in alphabetical order. References should not be numbered.</a:t>
            </a:r>
          </a:p>
        </p:txBody>
      </p:sp>
      <p:sp>
        <p:nvSpPr>
          <p:cNvPr id="4" name="Slide Number Placeholder 3"/>
          <p:cNvSpPr>
            <a:spLocks noGrp="1"/>
          </p:cNvSpPr>
          <p:nvPr>
            <p:ph type="sldNum" sz="quarter" idx="10"/>
          </p:nvPr>
        </p:nvSpPr>
        <p:spPr/>
        <p:txBody>
          <a:bodyPr/>
          <a:lstStyle/>
          <a:p>
            <a:fld id="{824A558B-E4E9-A94A-B9C1-029E46A76ABA}" type="slidenum">
              <a:rPr lang="en-US" smtClean="0"/>
              <a:t>24</a:t>
            </a:fld>
            <a:endParaRPr lang="en-US"/>
          </a:p>
        </p:txBody>
      </p:sp>
    </p:spTree>
    <p:extLst>
      <p:ext uri="{BB962C8B-B14F-4D97-AF65-F5344CB8AC3E}">
        <p14:creationId xmlns:p14="http://schemas.microsoft.com/office/powerpoint/2010/main" val="1027151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Tx/>
              <a:buFontTx/>
              <a:buNone/>
            </a:pPr>
            <a:r>
              <a:rPr lang="en-US" b="1" dirty="0"/>
              <a:t>Note: </a:t>
            </a:r>
            <a:r>
              <a:rPr lang="en-US" dirty="0"/>
              <a:t>References should be in APA style and in alphabetical order. References should not be numbered.</a:t>
            </a:r>
          </a:p>
        </p:txBody>
      </p:sp>
      <p:sp>
        <p:nvSpPr>
          <p:cNvPr id="4" name="Slide Number Placeholder 3"/>
          <p:cNvSpPr>
            <a:spLocks noGrp="1"/>
          </p:cNvSpPr>
          <p:nvPr>
            <p:ph type="sldNum" sz="quarter" idx="10"/>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285128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54319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72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98803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86604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C0D0D"/>
                </a:solidFill>
                <a:effectLst/>
                <a:highlight>
                  <a:srgbClr val="E8EDED"/>
                </a:highlight>
                <a:latin typeface="iStock Maquette"/>
              </a:rPr>
              <a:t>2158042897</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79083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C0D0D"/>
                </a:solidFill>
                <a:effectLst/>
                <a:highlight>
                  <a:srgbClr val="E8EDED"/>
                </a:highlight>
                <a:latin typeface="iStock Maquette"/>
              </a:rPr>
              <a:t>2158042897</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20852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1329399963</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243084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97195610</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89261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highlight>
                  <a:srgbClr val="E8EDED"/>
                </a:highlight>
                <a:latin typeface="iStock Maquette"/>
              </a:rPr>
              <a:t>1466736150</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342861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pic>
        <p:nvPicPr>
          <p:cNvPr id="2" name="Picture 1" descr="Logo&#10;&#10;Description automatically generated">
            <a:extLst>
              <a:ext uri="{FF2B5EF4-FFF2-40B4-BE49-F238E27FC236}">
                <a16:creationId xmlns:a16="http://schemas.microsoft.com/office/drawing/2014/main" id="{EFE9A1E9-A5FB-BE95-4CE7-809DB332E807}"/>
              </a:ext>
            </a:extLst>
          </p:cNvPr>
          <p:cNvPicPr>
            <a:picLocks noChangeAspect="1"/>
          </p:cNvPicPr>
          <p:nvPr userDrawn="1"/>
        </p:nvPicPr>
        <p:blipFill>
          <a:blip r:embed="rId3"/>
          <a:stretch>
            <a:fillRect/>
          </a:stretch>
        </p:blipFill>
        <p:spPr>
          <a:xfrm>
            <a:off x="7470799" y="4391494"/>
            <a:ext cx="1207114" cy="862224"/>
          </a:xfrm>
          <a:prstGeom prst="rect">
            <a:avLst/>
          </a:prstGeom>
        </p:spPr>
      </p:pic>
      <p:pic>
        <p:nvPicPr>
          <p:cNvPr id="3" name="Picture 2" descr="A blue circle with white x in it&#10;&#10;Description automatically generated">
            <a:extLst>
              <a:ext uri="{FF2B5EF4-FFF2-40B4-BE49-F238E27FC236}">
                <a16:creationId xmlns:a16="http://schemas.microsoft.com/office/drawing/2014/main" id="{12D1B63C-F1D4-5390-4611-0D087186DE0C}"/>
              </a:ext>
            </a:extLst>
          </p:cNvPr>
          <p:cNvPicPr>
            <a:picLocks noChangeAspect="1"/>
          </p:cNvPicPr>
          <p:nvPr userDrawn="1"/>
        </p:nvPicPr>
        <p:blipFill>
          <a:blip r:embed="rId4"/>
          <a:stretch>
            <a:fillRect/>
          </a:stretch>
        </p:blipFill>
        <p:spPr>
          <a:xfrm>
            <a:off x="423355" y="4595838"/>
            <a:ext cx="407590" cy="407590"/>
          </a:xfrm>
          <a:prstGeom prst="rect">
            <a:avLst/>
          </a:prstGeom>
        </p:spPr>
      </p:pic>
    </p:spTree>
    <p:extLst>
      <p:ext uri="{BB962C8B-B14F-4D97-AF65-F5344CB8AC3E}">
        <p14:creationId xmlns:p14="http://schemas.microsoft.com/office/powerpoint/2010/main" val="38830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Equity in Suicide Prevention</a:t>
            </a:r>
          </a:p>
        </p:txBody>
      </p:sp>
    </p:spTree>
    <p:extLst>
      <p:ext uri="{BB962C8B-B14F-4D97-AF65-F5344CB8AC3E}">
        <p14:creationId xmlns:p14="http://schemas.microsoft.com/office/powerpoint/2010/main" val="19700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Logo&#10;&#10;Description automatically generated">
            <a:extLst>
              <a:ext uri="{FF2B5EF4-FFF2-40B4-BE49-F238E27FC236}">
                <a16:creationId xmlns:a16="http://schemas.microsoft.com/office/drawing/2014/main" id="{9F8F96E6-7175-1E64-BC5C-A3A636780F21}"/>
              </a:ext>
            </a:extLst>
          </p:cNvPr>
          <p:cNvPicPr>
            <a:picLocks noChangeAspect="1"/>
          </p:cNvPicPr>
          <p:nvPr userDrawn="1"/>
        </p:nvPicPr>
        <p:blipFill>
          <a:blip r:embed="rId3"/>
          <a:stretch>
            <a:fillRect/>
          </a:stretch>
        </p:blipFill>
        <p:spPr>
          <a:xfrm>
            <a:off x="7470799" y="4391494"/>
            <a:ext cx="1207114" cy="862224"/>
          </a:xfrm>
          <a:prstGeom prst="rect">
            <a:avLst/>
          </a:prstGeom>
        </p:spPr>
      </p:pic>
      <p:pic>
        <p:nvPicPr>
          <p:cNvPr id="10" name="Picture 9" descr="A blue circle with white x in it&#10;&#10;Description automatically generated">
            <a:extLst>
              <a:ext uri="{FF2B5EF4-FFF2-40B4-BE49-F238E27FC236}">
                <a16:creationId xmlns:a16="http://schemas.microsoft.com/office/drawing/2014/main" id="{4543C109-BD47-C26A-8636-21E92B908133}"/>
              </a:ext>
            </a:extLst>
          </p:cNvPr>
          <p:cNvPicPr>
            <a:picLocks noChangeAspect="1"/>
          </p:cNvPicPr>
          <p:nvPr userDrawn="1"/>
        </p:nvPicPr>
        <p:blipFill>
          <a:blip r:embed="rId4"/>
          <a:stretch>
            <a:fillRect/>
          </a:stretch>
        </p:blipFill>
        <p:spPr>
          <a:xfrm>
            <a:off x="421037" y="4612484"/>
            <a:ext cx="407590" cy="407590"/>
          </a:xfrm>
          <a:prstGeom prst="rect">
            <a:avLst/>
          </a:prstGeom>
        </p:spPr>
      </p:pic>
    </p:spTree>
    <p:extLst>
      <p:ext uri="{BB962C8B-B14F-4D97-AF65-F5344CB8AC3E}">
        <p14:creationId xmlns:p14="http://schemas.microsoft.com/office/powerpoint/2010/main" val="578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[Title of Your Presentation]</a:t>
            </a:r>
          </a:p>
        </p:txBody>
      </p:sp>
    </p:spTree>
    <p:extLst>
      <p:ext uri="{BB962C8B-B14F-4D97-AF65-F5344CB8AC3E}">
        <p14:creationId xmlns:p14="http://schemas.microsoft.com/office/powerpoint/2010/main" val="8778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[Title of Your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[Title of Your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pic>
        <p:nvPicPr>
          <p:cNvPr id="2" name="Picture 1" descr="Logo&#10;&#10;Description automatically generated">
            <a:extLst>
              <a:ext uri="{FF2B5EF4-FFF2-40B4-BE49-F238E27FC236}">
                <a16:creationId xmlns:a16="http://schemas.microsoft.com/office/drawing/2014/main" id="{EFE9A1E9-A5FB-BE95-4CE7-809DB332E807}"/>
              </a:ext>
            </a:extLst>
          </p:cNvPr>
          <p:cNvPicPr>
            <a:picLocks noChangeAspect="1"/>
          </p:cNvPicPr>
          <p:nvPr userDrawn="1"/>
        </p:nvPicPr>
        <p:blipFill>
          <a:blip r:embed="rId3"/>
          <a:stretch>
            <a:fillRect/>
          </a:stretch>
        </p:blipFill>
        <p:spPr>
          <a:xfrm>
            <a:off x="7470799" y="4391494"/>
            <a:ext cx="1207114" cy="862224"/>
          </a:xfrm>
          <a:prstGeom prst="rect">
            <a:avLst/>
          </a:prstGeom>
        </p:spPr>
      </p:pic>
      <p:pic>
        <p:nvPicPr>
          <p:cNvPr id="3" name="Picture 2" descr="A blue circle with white x in it&#10;&#10;Description automatically generated">
            <a:extLst>
              <a:ext uri="{FF2B5EF4-FFF2-40B4-BE49-F238E27FC236}">
                <a16:creationId xmlns:a16="http://schemas.microsoft.com/office/drawing/2014/main" id="{12D1B63C-F1D4-5390-4611-0D087186DE0C}"/>
              </a:ext>
            </a:extLst>
          </p:cNvPr>
          <p:cNvPicPr>
            <a:picLocks noChangeAspect="1"/>
          </p:cNvPicPr>
          <p:nvPr userDrawn="1"/>
        </p:nvPicPr>
        <p:blipFill>
          <a:blip r:embed="rId4"/>
          <a:stretch>
            <a:fillRect/>
          </a:stretch>
        </p:blipFill>
        <p:spPr>
          <a:xfrm>
            <a:off x="423355" y="4595838"/>
            <a:ext cx="407590" cy="407590"/>
          </a:xfrm>
          <a:prstGeom prst="rect">
            <a:avLst/>
          </a:prstGeom>
        </p:spPr>
      </p:pic>
    </p:spTree>
    <p:extLst>
      <p:ext uri="{BB962C8B-B14F-4D97-AF65-F5344CB8AC3E}">
        <p14:creationId xmlns:p14="http://schemas.microsoft.com/office/powerpoint/2010/main" val="192909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Logo&#10;&#10;Description automatically generated">
            <a:extLst>
              <a:ext uri="{FF2B5EF4-FFF2-40B4-BE49-F238E27FC236}">
                <a16:creationId xmlns:a16="http://schemas.microsoft.com/office/drawing/2014/main" id="{9F8F96E6-7175-1E64-BC5C-A3A636780F21}"/>
              </a:ext>
            </a:extLst>
          </p:cNvPr>
          <p:cNvPicPr>
            <a:picLocks noChangeAspect="1"/>
          </p:cNvPicPr>
          <p:nvPr userDrawn="1"/>
        </p:nvPicPr>
        <p:blipFill>
          <a:blip r:embed="rId3"/>
          <a:stretch>
            <a:fillRect/>
          </a:stretch>
        </p:blipFill>
        <p:spPr>
          <a:xfrm>
            <a:off x="7470799" y="4391494"/>
            <a:ext cx="1207114" cy="862224"/>
          </a:xfrm>
          <a:prstGeom prst="rect">
            <a:avLst/>
          </a:prstGeom>
        </p:spPr>
      </p:pic>
      <p:pic>
        <p:nvPicPr>
          <p:cNvPr id="10" name="Picture 9" descr="A blue circle with white x in it&#10;&#10;Description automatically generated">
            <a:extLst>
              <a:ext uri="{FF2B5EF4-FFF2-40B4-BE49-F238E27FC236}">
                <a16:creationId xmlns:a16="http://schemas.microsoft.com/office/drawing/2014/main" id="{4543C109-BD47-C26A-8636-21E92B908133}"/>
              </a:ext>
            </a:extLst>
          </p:cNvPr>
          <p:cNvPicPr>
            <a:picLocks noChangeAspect="1"/>
          </p:cNvPicPr>
          <p:nvPr userDrawn="1"/>
        </p:nvPicPr>
        <p:blipFill>
          <a:blip r:embed="rId4"/>
          <a:stretch>
            <a:fillRect/>
          </a:stretch>
        </p:blipFill>
        <p:spPr>
          <a:xfrm>
            <a:off x="421037" y="4612484"/>
            <a:ext cx="407590" cy="407590"/>
          </a:xfrm>
          <a:prstGeom prst="rect">
            <a:avLst/>
          </a:prstGeom>
        </p:spPr>
      </p:pic>
    </p:spTree>
    <p:extLst>
      <p:ext uri="{BB962C8B-B14F-4D97-AF65-F5344CB8AC3E}">
        <p14:creationId xmlns:p14="http://schemas.microsoft.com/office/powerpoint/2010/main" val="31614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Equity in Suicide Prevention</a:t>
            </a:r>
          </a:p>
        </p:txBody>
      </p:sp>
    </p:spTree>
    <p:extLst>
      <p:ext uri="{BB962C8B-B14F-4D97-AF65-F5344CB8AC3E}">
        <p14:creationId xmlns:p14="http://schemas.microsoft.com/office/powerpoint/2010/main" val="31588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Equity in Suicide Prevention</a:t>
            </a:r>
          </a:p>
        </p:txBody>
      </p:sp>
    </p:spTree>
    <p:extLst>
      <p:ext uri="{BB962C8B-B14F-4D97-AF65-F5344CB8AC3E}">
        <p14:creationId xmlns:p14="http://schemas.microsoft.com/office/powerpoint/2010/main" val="34684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[Title of Your Presentation]</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60" r:id="rId2"/>
    <p:sldLayoutId id="2147483759"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906" userDrawn="1">
          <p15:clr>
            <a:srgbClr val="F26B43"/>
          </p15:clr>
        </p15:guide>
        <p15:guide id="5" orient="horz" pos="252" userDrawn="1">
          <p15:clr>
            <a:srgbClr val="F26B43"/>
          </p15:clr>
        </p15:guide>
        <p15:guide id="6" orient="horz" pos="3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Equity in Suicide Prevention</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689359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www.youtube.com/embed/9SV2IA-q30Q?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sprc.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www.actionallianceforsuicideprevention.org/" TargetMode="External"/><Relationship Id="rId4" Type="http://schemas.openxmlformats.org/officeDocument/2006/relationships/hyperlink" Target="http://www.samhs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ssmph.2021.10079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youtube.com/watch?v=9SV2IA-q30Q" TargetMode="External"/><Relationship Id="rId5" Type="http://schemas.openxmlformats.org/officeDocument/2006/relationships/hyperlink" Target="https://mhanational.org/bipoc-mental-health/community-care" TargetMode="External"/><Relationship Id="rId4" Type="http://schemas.openxmlformats.org/officeDocument/2006/relationships/hyperlink" Target="https://doi.org/10.1111/sltb.1256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07/s40615-022-01284-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washingtonpost.com/graphics/investigations/police-shootings-databa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stoyaquicommunity@gmail.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BEF1748D-41CF-49F9-8B51-76D267030561}"/>
              </a:ext>
            </a:extLst>
          </p:cNvPr>
          <p:cNvSpPr txBox="1">
            <a:spLocks/>
          </p:cNvSpPr>
          <p:nvPr/>
        </p:nvSpPr>
        <p:spPr>
          <a:xfrm>
            <a:off x="371102" y="983206"/>
            <a:ext cx="8222292" cy="1230904"/>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2400" b="1" i="0" dirty="0">
                <a:solidFill>
                  <a:schemeClr val="tx1"/>
                </a:solidFill>
                <a:effectLst/>
                <a:highlight>
                  <a:srgbClr val="FFFFFF"/>
                </a:highlight>
                <a:latin typeface="Arial" panose="020B0604020202020204" pitchFamily="34" charset="0"/>
              </a:rPr>
              <a:t>Addressing the Intersection of Mental Health, Suicide, and Social Location</a:t>
            </a:r>
            <a:endParaRPr lang="en-US" sz="2700" dirty="0">
              <a:solidFill>
                <a:schemeClr val="tx1"/>
              </a:solidFill>
              <a:cs typeface="Arial" charset="0"/>
            </a:endParaRPr>
          </a:p>
        </p:txBody>
      </p:sp>
      <p:sp>
        <p:nvSpPr>
          <p:cNvPr id="3" name="Content Placeholder 8">
            <a:extLst>
              <a:ext uri="{FF2B5EF4-FFF2-40B4-BE49-F238E27FC236}">
                <a16:creationId xmlns:a16="http://schemas.microsoft.com/office/drawing/2014/main" id="{09A1785C-670F-4DE9-8427-88BD3D914208}"/>
              </a:ext>
            </a:extLst>
          </p:cNvPr>
          <p:cNvSpPr txBox="1">
            <a:spLocks/>
          </p:cNvSpPr>
          <p:nvPr/>
        </p:nvSpPr>
        <p:spPr>
          <a:xfrm>
            <a:off x="463467" y="2453773"/>
            <a:ext cx="4629949" cy="36654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200" i="0" dirty="0">
                <a:solidFill>
                  <a:schemeClr val="tx1"/>
                </a:solidFill>
                <a:latin typeface="Arial" panose="020B0604020202020204" pitchFamily="34" charset="0"/>
                <a:cs typeface="Arial" panose="020B0604020202020204" pitchFamily="34" charset="0"/>
              </a:rPr>
              <a:t>July 24, 2024</a:t>
            </a:r>
          </a:p>
        </p:txBody>
      </p:sp>
      <p:sp>
        <p:nvSpPr>
          <p:cNvPr id="4" name="TextBox 3">
            <a:extLst>
              <a:ext uri="{FF2B5EF4-FFF2-40B4-BE49-F238E27FC236}">
                <a16:creationId xmlns:a16="http://schemas.microsoft.com/office/drawing/2014/main" id="{9E1986DF-8525-4502-AF4B-CE9781854E61}"/>
              </a:ext>
            </a:extLst>
          </p:cNvPr>
          <p:cNvSpPr txBox="1"/>
          <p:nvPr/>
        </p:nvSpPr>
        <p:spPr>
          <a:xfrm>
            <a:off x="371102" y="3471585"/>
            <a:ext cx="2388574" cy="369332"/>
          </a:xfrm>
          <a:prstGeom prst="rect">
            <a:avLst/>
          </a:prstGeom>
          <a:noFill/>
        </p:spPr>
        <p:txBody>
          <a:bodyPr wrap="square" rtlCol="0">
            <a:spAutoFit/>
          </a:bodyPr>
          <a:lstStyle/>
          <a:p>
            <a:r>
              <a:rPr lang="en-US" dirty="0"/>
              <a:t>Ysabel Garcia, MPH</a:t>
            </a:r>
          </a:p>
        </p:txBody>
      </p:sp>
    </p:spTree>
    <p:extLst>
      <p:ext uri="{BB962C8B-B14F-4D97-AF65-F5344CB8AC3E}">
        <p14:creationId xmlns:p14="http://schemas.microsoft.com/office/powerpoint/2010/main" val="18981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1141" y="980214"/>
            <a:ext cx="4107970" cy="3304875"/>
          </a:xfrm>
        </p:spPr>
        <p:txBody>
          <a:bodyPr/>
          <a:lstStyle/>
          <a:p>
            <a:r>
              <a:rPr lang="en-US" sz="1600" dirty="0"/>
              <a:t>Emphasizes mutual support and interconnected well-being</a:t>
            </a:r>
          </a:p>
          <a:p>
            <a:r>
              <a:rPr lang="en-US" sz="1600" dirty="0"/>
              <a:t>Recognizes systemic barriers and social determinants of health</a:t>
            </a:r>
          </a:p>
          <a:p>
            <a:r>
              <a:rPr lang="en-US" sz="1600" dirty="0"/>
              <a:t>Creates new structures to bridge resource gaps</a:t>
            </a:r>
          </a:p>
          <a:p>
            <a:r>
              <a:rPr lang="en-US" sz="1600" dirty="0"/>
              <a:t>Counterattacks isolation and improves mental health outcomes through collective support and solidarity within the community</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75655" y="4778155"/>
            <a:ext cx="364987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10" name="Slide Number Placeholder 3">
            <a:extLst>
              <a:ext uri="{FF2B5EF4-FFF2-40B4-BE49-F238E27FC236}">
                <a16:creationId xmlns:a16="http://schemas.microsoft.com/office/drawing/2014/main" id="{88B10984-FECE-DD6D-F5A0-13D04FFCA694}"/>
              </a:ext>
            </a:extLst>
          </p:cNvPr>
          <p:cNvSpPr txBox="1">
            <a:spLocks/>
          </p:cNvSpPr>
          <p:nvPr/>
        </p:nvSpPr>
        <p:spPr>
          <a:xfrm>
            <a:off x="371141" y="4593737"/>
            <a:ext cx="3197645" cy="230097"/>
          </a:xfrm>
          <a:prstGeom prst="rect">
            <a:avLst/>
          </a:prstGeom>
        </p:spPr>
        <p:txBody>
          <a:bodyPr vert="horz" wrap="square" lIns="90712" tIns="45356" rIns="90712" bIns="45356" rtlCol="0" anchor="ctr">
            <a:spAutoFit/>
          </a:bodyPr>
          <a:lstStyle>
            <a:defPPr>
              <a:defRPr lang="en-US"/>
            </a:defPPr>
            <a:lvl1pPr marL="0" algn="r" defTabSz="457200" rtl="0" eaLnBrk="1" latinLnBrk="0" hangingPunct="1">
              <a:defRPr sz="900" b="0" i="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457189"/>
            <a:r>
              <a:rPr lang="en-US" dirty="0">
                <a:solidFill>
                  <a:srgbClr val="373737"/>
                </a:solidFill>
                <a:latin typeface="+mn-lt"/>
                <a:ea typeface="Calibri Light" charset="0"/>
                <a:cs typeface="Arial" panose="020B0604020202020204" pitchFamily="34" charset="0"/>
              </a:rPr>
              <a:t>Source: Mental Health America, n.d.</a:t>
            </a:r>
            <a:r>
              <a:rPr lang="en-US" dirty="0">
                <a:latin typeface="+mn-lt"/>
              </a:rPr>
              <a:t>  </a:t>
            </a:r>
            <a:endParaRPr lang="en-US" baseline="30000" dirty="0">
              <a:solidFill>
                <a:srgbClr val="373737"/>
              </a:solidFill>
              <a:latin typeface="+mn-lt"/>
              <a:ea typeface="Calibri Light" charset="0"/>
              <a:cs typeface="Arial" panose="020B0604020202020204" pitchFamily="34" charset="0"/>
            </a:endParaRPr>
          </a:p>
        </p:txBody>
      </p:sp>
      <p:sp>
        <p:nvSpPr>
          <p:cNvPr id="13" name="Title 3">
            <a:extLst>
              <a:ext uri="{FF2B5EF4-FFF2-40B4-BE49-F238E27FC236}">
                <a16:creationId xmlns:a16="http://schemas.microsoft.com/office/drawing/2014/main" id="{E8DD65B8-8C22-1FCD-C5A4-D8DDD61701E6}"/>
              </a:ext>
            </a:extLst>
          </p:cNvPr>
          <p:cNvSpPr>
            <a:spLocks noGrp="1"/>
          </p:cNvSpPr>
          <p:nvPr>
            <p:ph type="title"/>
          </p:nvPr>
        </p:nvSpPr>
        <p:spPr/>
        <p:txBody>
          <a:bodyPr/>
          <a:lstStyle/>
          <a:p>
            <a:r>
              <a:rPr lang="en-US" dirty="0"/>
              <a:t>What is Community Care?</a:t>
            </a:r>
          </a:p>
        </p:txBody>
      </p:sp>
      <p:pic>
        <p:nvPicPr>
          <p:cNvPr id="6" name="Picture 5" descr="A group of people sitting in a circle&#10;&#10;Description automatically generated">
            <a:extLst>
              <a:ext uri="{FF2B5EF4-FFF2-40B4-BE49-F238E27FC236}">
                <a16:creationId xmlns:a16="http://schemas.microsoft.com/office/drawing/2014/main" id="{7462001A-BF51-8DBC-03D8-E3434D8ED86C}"/>
              </a:ext>
            </a:extLst>
          </p:cNvPr>
          <p:cNvPicPr>
            <a:picLocks noChangeAspect="1"/>
          </p:cNvPicPr>
          <p:nvPr/>
        </p:nvPicPr>
        <p:blipFill>
          <a:blip r:embed="rId3"/>
          <a:stretch>
            <a:fillRect/>
          </a:stretch>
        </p:blipFill>
        <p:spPr>
          <a:xfrm>
            <a:off x="4803333" y="1297686"/>
            <a:ext cx="3822192" cy="2548128"/>
          </a:xfrm>
          <a:prstGeom prst="rect">
            <a:avLst/>
          </a:prstGeom>
        </p:spPr>
      </p:pic>
    </p:spTree>
    <p:extLst>
      <p:ext uri="{BB962C8B-B14F-4D97-AF65-F5344CB8AC3E}">
        <p14:creationId xmlns:p14="http://schemas.microsoft.com/office/powerpoint/2010/main" val="2088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1141" y="919312"/>
            <a:ext cx="3943184" cy="3304875"/>
          </a:xfrm>
        </p:spPr>
        <p:txBody>
          <a:bodyPr/>
          <a:lstStyle/>
          <a:p>
            <a:r>
              <a:rPr lang="en-US" sz="1600" i="0" dirty="0">
                <a:effectLst/>
              </a:rPr>
              <a:t>Affinity spaces where individuals engage in meaningful storytelling through </a:t>
            </a:r>
            <a:r>
              <a:rPr lang="en-US" sz="1600" dirty="0"/>
              <a:t>Indigenous circle practice </a:t>
            </a:r>
            <a:r>
              <a:rPr lang="en-US" sz="1600" b="0" i="0" dirty="0">
                <a:effectLst/>
              </a:rPr>
              <a:t>and facilitated dialogue.</a:t>
            </a:r>
            <a:endParaRPr lang="en-US" sz="1600" i="0" dirty="0">
              <a:effectLst/>
            </a:endParaRPr>
          </a:p>
          <a:p>
            <a:r>
              <a:rPr lang="en-US" sz="1600" dirty="0"/>
              <a:t>Participants gain a deeper understanding of themselves and others, develop stronger community bonds, and identify steps toward radical healing and growth.</a:t>
            </a:r>
          </a:p>
          <a:p>
            <a:r>
              <a:rPr lang="en-US" sz="1600" dirty="0"/>
              <a:t>Ultimately, the circles aim to empower individuals by validating their experiences with specific societal and cultural issues.</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75655" y="4778155"/>
            <a:ext cx="364987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13" name="Title 3">
            <a:extLst>
              <a:ext uri="{FF2B5EF4-FFF2-40B4-BE49-F238E27FC236}">
                <a16:creationId xmlns:a16="http://schemas.microsoft.com/office/drawing/2014/main" id="{E8DD65B8-8C22-1FCD-C5A4-D8DDD61701E6}"/>
              </a:ext>
            </a:extLst>
          </p:cNvPr>
          <p:cNvSpPr>
            <a:spLocks noGrp="1"/>
          </p:cNvSpPr>
          <p:nvPr>
            <p:ph type="title"/>
          </p:nvPr>
        </p:nvSpPr>
        <p:spPr/>
        <p:txBody>
          <a:bodyPr/>
          <a:lstStyle/>
          <a:p>
            <a:r>
              <a:rPr lang="en-US" dirty="0"/>
              <a:t>What are Community Care Circles?</a:t>
            </a:r>
          </a:p>
        </p:txBody>
      </p:sp>
      <p:pic>
        <p:nvPicPr>
          <p:cNvPr id="6" name="Picture 5" descr="A group of people sitting in a circle&#10;&#10;Description automatically generated">
            <a:extLst>
              <a:ext uri="{FF2B5EF4-FFF2-40B4-BE49-F238E27FC236}">
                <a16:creationId xmlns:a16="http://schemas.microsoft.com/office/drawing/2014/main" id="{EE0E4F81-E353-3ED2-C71A-8E9A88E93852}"/>
              </a:ext>
            </a:extLst>
          </p:cNvPr>
          <p:cNvPicPr>
            <a:picLocks noChangeAspect="1"/>
          </p:cNvPicPr>
          <p:nvPr/>
        </p:nvPicPr>
        <p:blipFill>
          <a:blip r:embed="rId3"/>
          <a:stretch>
            <a:fillRect/>
          </a:stretch>
        </p:blipFill>
        <p:spPr>
          <a:xfrm>
            <a:off x="4803333" y="1297685"/>
            <a:ext cx="3822192" cy="2548128"/>
          </a:xfrm>
          <a:prstGeom prst="rect">
            <a:avLst/>
          </a:prstGeom>
        </p:spPr>
      </p:pic>
    </p:spTree>
    <p:extLst>
      <p:ext uri="{BB962C8B-B14F-4D97-AF65-F5344CB8AC3E}">
        <p14:creationId xmlns:p14="http://schemas.microsoft.com/office/powerpoint/2010/main" val="37286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982343"/>
            <a:ext cx="4436243" cy="2807553"/>
          </a:xfrm>
        </p:spPr>
        <p:txBody>
          <a:bodyPr/>
          <a:lstStyle/>
          <a:p>
            <a:r>
              <a:rPr lang="en-US" sz="1600" dirty="0">
                <a:solidFill>
                  <a:srgbClr val="373737"/>
                </a:solidFill>
              </a:rPr>
              <a:t>Circle Opening</a:t>
            </a:r>
          </a:p>
          <a:p>
            <a:r>
              <a:rPr lang="en-US" sz="1600" dirty="0">
                <a:solidFill>
                  <a:srgbClr val="373737"/>
                </a:solidFill>
              </a:rPr>
              <a:t>Intentions</a:t>
            </a:r>
          </a:p>
          <a:p>
            <a:r>
              <a:rPr lang="en-US" sz="1600" dirty="0">
                <a:solidFill>
                  <a:srgbClr val="373737"/>
                </a:solidFill>
              </a:rPr>
              <a:t>Societal and Cultural Issue Introduction</a:t>
            </a:r>
          </a:p>
          <a:p>
            <a:r>
              <a:rPr lang="en-US" sz="1600" dirty="0">
                <a:solidFill>
                  <a:srgbClr val="373737"/>
                </a:solidFill>
              </a:rPr>
              <a:t>One Mic</a:t>
            </a:r>
          </a:p>
          <a:p>
            <a:r>
              <a:rPr lang="en-US" sz="1600" dirty="0">
                <a:solidFill>
                  <a:srgbClr val="373737"/>
                </a:solidFill>
              </a:rPr>
              <a:t>More than One Mic</a:t>
            </a:r>
          </a:p>
          <a:p>
            <a:r>
              <a:rPr lang="en-US" sz="1600" dirty="0">
                <a:solidFill>
                  <a:srgbClr val="373737"/>
                </a:solidFill>
              </a:rPr>
              <a:t>Plant, Grow, and Weed Out</a:t>
            </a:r>
          </a:p>
          <a:p>
            <a:r>
              <a:rPr lang="en-US" sz="1600" dirty="0">
                <a:solidFill>
                  <a:srgbClr val="373737"/>
                </a:solidFill>
              </a:rPr>
              <a:t>State a Need, Make a Request</a:t>
            </a:r>
          </a:p>
          <a:p>
            <a:r>
              <a:rPr lang="en-US" sz="1600" dirty="0">
                <a:solidFill>
                  <a:srgbClr val="373737"/>
                </a:solidFill>
              </a:rPr>
              <a:t>Closing</a:t>
            </a:r>
          </a:p>
        </p:txBody>
      </p:sp>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r>
              <a:rPr lang="en-US" dirty="0"/>
              <a:t>Community Care Circles Structure</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75655" y="4778155"/>
            <a:ext cx="364987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pic>
        <p:nvPicPr>
          <p:cNvPr id="7" name="Picture 6" descr="A group of people sitting on the floor&#10;&#10;Description automatically generated">
            <a:extLst>
              <a:ext uri="{FF2B5EF4-FFF2-40B4-BE49-F238E27FC236}">
                <a16:creationId xmlns:a16="http://schemas.microsoft.com/office/drawing/2014/main" id="{CAAE7714-5C1F-49F8-0D3D-9EA710712719}"/>
              </a:ext>
            </a:extLst>
          </p:cNvPr>
          <p:cNvPicPr>
            <a:picLocks noChangeAspect="1"/>
          </p:cNvPicPr>
          <p:nvPr/>
        </p:nvPicPr>
        <p:blipFill>
          <a:blip r:embed="rId3"/>
          <a:stretch>
            <a:fillRect/>
          </a:stretch>
        </p:blipFill>
        <p:spPr>
          <a:xfrm>
            <a:off x="4803333" y="1112055"/>
            <a:ext cx="3822192" cy="2548128"/>
          </a:xfrm>
          <a:prstGeom prst="rect">
            <a:avLst/>
          </a:prstGeom>
        </p:spPr>
      </p:pic>
    </p:spTree>
    <p:extLst>
      <p:ext uri="{BB962C8B-B14F-4D97-AF65-F5344CB8AC3E}">
        <p14:creationId xmlns:p14="http://schemas.microsoft.com/office/powerpoint/2010/main" val="7770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1647735"/>
            <a:ext cx="4436243" cy="1932737"/>
          </a:xfrm>
        </p:spPr>
        <p:txBody>
          <a:bodyPr/>
          <a:lstStyle/>
          <a:p>
            <a:r>
              <a:rPr lang="en-US" sz="1600" dirty="0">
                <a:solidFill>
                  <a:srgbClr val="373737"/>
                </a:solidFill>
              </a:rPr>
              <a:t>Liberation Psychology</a:t>
            </a:r>
          </a:p>
          <a:p>
            <a:r>
              <a:rPr lang="en-US" sz="1600" dirty="0">
                <a:solidFill>
                  <a:srgbClr val="373737"/>
                </a:solidFill>
              </a:rPr>
              <a:t>Narrative Therapy</a:t>
            </a:r>
          </a:p>
          <a:p>
            <a:r>
              <a:rPr lang="en-US" sz="1600" dirty="0">
                <a:solidFill>
                  <a:srgbClr val="373737"/>
                </a:solidFill>
              </a:rPr>
              <a:t>Intentional Peer Support </a:t>
            </a:r>
          </a:p>
          <a:p>
            <a:r>
              <a:rPr lang="en-US" sz="1600" dirty="0">
                <a:solidFill>
                  <a:srgbClr val="373737"/>
                </a:solidFill>
              </a:rPr>
              <a:t>Cultural Humility  </a:t>
            </a:r>
          </a:p>
          <a:p>
            <a:r>
              <a:rPr lang="en-US" sz="1600" dirty="0">
                <a:solidFill>
                  <a:srgbClr val="373737"/>
                </a:solidFill>
              </a:rPr>
              <a:t>Compassionate Accountable Conversations</a:t>
            </a:r>
          </a:p>
        </p:txBody>
      </p:sp>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r>
              <a:rPr lang="en-US" dirty="0"/>
              <a:t>Community Care Circles Frameworks</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75655" y="4778155"/>
            <a:ext cx="364987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pic>
        <p:nvPicPr>
          <p:cNvPr id="6" name="Picture 5" descr="A group of hands forming a circle&#10;&#10;Description automatically generated">
            <a:extLst>
              <a:ext uri="{FF2B5EF4-FFF2-40B4-BE49-F238E27FC236}">
                <a16:creationId xmlns:a16="http://schemas.microsoft.com/office/drawing/2014/main" id="{7C42813F-91EF-8491-820D-400CF99B0404}"/>
              </a:ext>
            </a:extLst>
          </p:cNvPr>
          <p:cNvPicPr>
            <a:picLocks noChangeAspect="1"/>
          </p:cNvPicPr>
          <p:nvPr/>
        </p:nvPicPr>
        <p:blipFill>
          <a:blip r:embed="rId3"/>
          <a:stretch>
            <a:fillRect/>
          </a:stretch>
        </p:blipFill>
        <p:spPr>
          <a:xfrm>
            <a:off x="5504372" y="1053528"/>
            <a:ext cx="3121152" cy="3121152"/>
          </a:xfrm>
          <a:prstGeom prst="rect">
            <a:avLst/>
          </a:prstGeom>
        </p:spPr>
      </p:pic>
    </p:spTree>
    <p:extLst>
      <p:ext uri="{BB962C8B-B14F-4D97-AF65-F5344CB8AC3E}">
        <p14:creationId xmlns:p14="http://schemas.microsoft.com/office/powerpoint/2010/main" val="4775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943004"/>
            <a:ext cx="4149221" cy="3835099"/>
          </a:xfrm>
        </p:spPr>
        <p:txBody>
          <a:bodyPr/>
          <a:lstStyle/>
          <a:p>
            <a:r>
              <a:rPr lang="en-US" sz="1600" i="0" dirty="0">
                <a:solidFill>
                  <a:srgbClr val="373737"/>
                </a:solidFill>
                <a:effectLst/>
              </a:rPr>
              <a:t>“[A part of the CCC that impacted me positively was] knowing that many others experience similar struggles. Because we are POC, we can find ourselves wanting the same freedoms…” (Participant, Assimilation and Acculturation Circle)</a:t>
            </a:r>
          </a:p>
          <a:p>
            <a:r>
              <a:rPr lang="en-US" sz="1600" i="0" dirty="0">
                <a:solidFill>
                  <a:srgbClr val="373737"/>
                </a:solidFill>
                <a:effectLst/>
              </a:rPr>
              <a:t>“I was impacted positively by this CCC group because I was able to listen to others from many different backgrounds. I learned a lot of things about my own Spanish background that I didn’t know but makes so much sense to why and I how I was raised the way I was…” (Participant, Marianismo and Machismo Circle)</a:t>
            </a:r>
          </a:p>
        </p:txBody>
      </p:sp>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r>
              <a:rPr lang="en-US" dirty="0">
                <a:solidFill>
                  <a:srgbClr val="373737"/>
                </a:solidFill>
              </a:rPr>
              <a:t>Community Care Circles Testimonials</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50941" y="4778155"/>
            <a:ext cx="3674583"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pic>
        <p:nvPicPr>
          <p:cNvPr id="7" name="Picture 6" descr="A group of people sitting in a circle&#10;&#10;Description automatically generated">
            <a:extLst>
              <a:ext uri="{FF2B5EF4-FFF2-40B4-BE49-F238E27FC236}">
                <a16:creationId xmlns:a16="http://schemas.microsoft.com/office/drawing/2014/main" id="{7AB1FBA9-A08E-38FA-EFCF-1D71050B6D41}"/>
              </a:ext>
            </a:extLst>
          </p:cNvPr>
          <p:cNvPicPr>
            <a:picLocks noChangeAspect="1"/>
          </p:cNvPicPr>
          <p:nvPr/>
        </p:nvPicPr>
        <p:blipFill>
          <a:blip r:embed="rId3"/>
          <a:stretch>
            <a:fillRect/>
          </a:stretch>
        </p:blipFill>
        <p:spPr>
          <a:xfrm>
            <a:off x="4668328" y="1232590"/>
            <a:ext cx="4017479" cy="2678319"/>
          </a:xfrm>
          <a:prstGeom prst="rect">
            <a:avLst/>
          </a:prstGeom>
        </p:spPr>
      </p:pic>
    </p:spTree>
    <p:extLst>
      <p:ext uri="{BB962C8B-B14F-4D97-AF65-F5344CB8AC3E}">
        <p14:creationId xmlns:p14="http://schemas.microsoft.com/office/powerpoint/2010/main" val="26460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9" name="TextBox 8"/>
          <p:cNvSpPr txBox="1"/>
          <p:nvPr/>
        </p:nvSpPr>
        <p:spPr>
          <a:xfrm>
            <a:off x="362734" y="3400264"/>
            <a:ext cx="7898671" cy="923330"/>
          </a:xfrm>
          <a:prstGeom prst="rect">
            <a:avLst/>
          </a:prstGeom>
          <a:noFill/>
        </p:spPr>
        <p:txBody>
          <a:bodyPr wrap="square" rtlCol="0">
            <a:spAutoFit/>
          </a:bodyPr>
          <a:lstStyle/>
          <a:p>
            <a:pPr defTabSz="707492"/>
            <a:r>
              <a:rPr lang="en-US" sz="2700" dirty="0">
                <a:solidFill>
                  <a:srgbClr val="FAFAFA"/>
                </a:solidFill>
                <a:latin typeface="Arial" charset="0"/>
                <a:ea typeface="Arial" charset="0"/>
                <a:cs typeface="Arial" charset="0"/>
              </a:rPr>
              <a:t>La Cultura Sana (The Culture Cures) Responder Training and Outreach Program </a:t>
            </a: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Tree>
    <p:extLst>
      <p:ext uri="{BB962C8B-B14F-4D97-AF65-F5344CB8AC3E}">
        <p14:creationId xmlns:p14="http://schemas.microsoft.com/office/powerpoint/2010/main" val="128480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16</a:t>
            </a:fld>
            <a:endParaRPr lang="en-US"/>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50941" y="4778155"/>
            <a:ext cx="3674583"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6" name="Slide Number Placeholder 3">
            <a:extLst>
              <a:ext uri="{FF2B5EF4-FFF2-40B4-BE49-F238E27FC236}">
                <a16:creationId xmlns:a16="http://schemas.microsoft.com/office/drawing/2014/main" id="{3039956E-53EB-0F8B-7E4F-05DCDF782F13}"/>
              </a:ext>
            </a:extLst>
          </p:cNvPr>
          <p:cNvSpPr txBox="1">
            <a:spLocks/>
          </p:cNvSpPr>
          <p:nvPr/>
        </p:nvSpPr>
        <p:spPr>
          <a:xfrm>
            <a:off x="371141" y="4593737"/>
            <a:ext cx="3197645" cy="230097"/>
          </a:xfrm>
          <a:prstGeom prst="rect">
            <a:avLst/>
          </a:prstGeom>
        </p:spPr>
        <p:txBody>
          <a:bodyPr vert="horz" wrap="square" lIns="90712" tIns="45356" rIns="90712" bIns="45356" rtlCol="0" anchor="ctr">
            <a:spAutoFit/>
          </a:bodyPr>
          <a:lstStyle>
            <a:defPPr>
              <a:defRPr lang="en-US"/>
            </a:defPPr>
            <a:lvl1pPr marL="0" algn="r" defTabSz="457200" rtl="0" eaLnBrk="1" latinLnBrk="0" hangingPunct="1">
              <a:defRPr sz="900" b="0" i="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457189"/>
            <a:r>
              <a:rPr lang="en-US" dirty="0">
                <a:solidFill>
                  <a:srgbClr val="373737"/>
                </a:solidFill>
                <a:latin typeface="+mn-lt"/>
                <a:ea typeface="Calibri Light" charset="0"/>
                <a:cs typeface="Arial" panose="020B0604020202020204" pitchFamily="34" charset="0"/>
              </a:rPr>
              <a:t>Source: </a:t>
            </a:r>
            <a:r>
              <a:rPr lang="en-US" dirty="0">
                <a:latin typeface="+mn-lt"/>
              </a:rPr>
              <a:t>New England Public Media, 2022 </a:t>
            </a:r>
            <a:endParaRPr lang="en-US" baseline="30000" dirty="0">
              <a:solidFill>
                <a:srgbClr val="373737"/>
              </a:solidFill>
              <a:latin typeface="+mn-lt"/>
              <a:ea typeface="Calibri Light" charset="0"/>
              <a:cs typeface="Arial" panose="020B0604020202020204" pitchFamily="34" charset="0"/>
            </a:endParaRPr>
          </a:p>
        </p:txBody>
      </p:sp>
      <p:pic>
        <p:nvPicPr>
          <p:cNvPr id="9" name="Online Media 8" descr="Estoy Aquí Responder Program Addresses Mental Health Inequities | Connecting Point | Dec. 1, 2022">
            <a:hlinkClick r:id="" action="ppaction://media"/>
            <a:extLst>
              <a:ext uri="{FF2B5EF4-FFF2-40B4-BE49-F238E27FC236}">
                <a16:creationId xmlns:a16="http://schemas.microsoft.com/office/drawing/2014/main" id="{D0061DA3-0EA6-8168-1E6A-8DF3BE79FF43}"/>
              </a:ext>
            </a:extLst>
          </p:cNvPr>
          <p:cNvPicPr>
            <a:picLocks noRot="1" noChangeAspect="1"/>
          </p:cNvPicPr>
          <p:nvPr>
            <a:videoFile r:link="rId1"/>
          </p:nvPr>
        </p:nvPicPr>
        <p:blipFill>
          <a:blip r:embed="rId3"/>
          <a:stretch>
            <a:fillRect/>
          </a:stretch>
        </p:blipFill>
        <p:spPr>
          <a:xfrm>
            <a:off x="1705270" y="952048"/>
            <a:ext cx="5733460" cy="3239404"/>
          </a:xfrm>
          <a:prstGeom prst="rect">
            <a:avLst/>
          </a:prstGeom>
        </p:spPr>
      </p:pic>
      <p:sp>
        <p:nvSpPr>
          <p:cNvPr id="12" name="Title 3">
            <a:extLst>
              <a:ext uri="{FF2B5EF4-FFF2-40B4-BE49-F238E27FC236}">
                <a16:creationId xmlns:a16="http://schemas.microsoft.com/office/drawing/2014/main" id="{4D49D161-F385-BB2A-6C50-3EF50D895205}"/>
              </a:ext>
            </a:extLst>
          </p:cNvPr>
          <p:cNvSpPr>
            <a:spLocks noGrp="1"/>
          </p:cNvSpPr>
          <p:nvPr>
            <p:ph type="title"/>
          </p:nvPr>
        </p:nvSpPr>
        <p:spPr/>
        <p:txBody>
          <a:bodyPr/>
          <a:lstStyle/>
          <a:p>
            <a:r>
              <a:rPr lang="en-US" dirty="0">
                <a:solidFill>
                  <a:srgbClr val="373737"/>
                </a:solidFill>
              </a:rPr>
              <a:t>What is La Cultura Sana?</a:t>
            </a:r>
          </a:p>
        </p:txBody>
      </p:sp>
    </p:spTree>
    <p:extLst>
      <p:ext uri="{BB962C8B-B14F-4D97-AF65-F5344CB8AC3E}">
        <p14:creationId xmlns:p14="http://schemas.microsoft.com/office/powerpoint/2010/main" val="34140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938646"/>
            <a:ext cx="4477949" cy="3527499"/>
          </a:xfrm>
        </p:spPr>
        <p:txBody>
          <a:bodyPr/>
          <a:lstStyle/>
          <a:p>
            <a:pPr marL="0" indent="0">
              <a:buNone/>
            </a:pPr>
            <a:r>
              <a:rPr lang="en-US" sz="1600">
                <a:solidFill>
                  <a:srgbClr val="373737"/>
                </a:solidFill>
                <a:latin typeface="+mn-lt"/>
              </a:rPr>
              <a:t>A </a:t>
            </a:r>
            <a:r>
              <a:rPr lang="en-US" sz="1600" b="0" i="0">
                <a:solidFill>
                  <a:srgbClr val="373737"/>
                </a:solidFill>
                <a:effectLst/>
                <a:latin typeface="+mn-lt"/>
              </a:rPr>
              <a:t>Responder Training and Outreach Program </a:t>
            </a:r>
            <a:r>
              <a:rPr lang="en-US" sz="1600">
                <a:solidFill>
                  <a:srgbClr val="373737"/>
                </a:solidFill>
                <a:latin typeface="+mn-lt"/>
              </a:rPr>
              <a:t>for </a:t>
            </a:r>
            <a:r>
              <a:rPr lang="en-US" sz="1600" b="1" i="0">
                <a:solidFill>
                  <a:srgbClr val="373737"/>
                </a:solidFill>
                <a:effectLst/>
                <a:latin typeface="+mn-lt"/>
              </a:rPr>
              <a:t>Cultural </a:t>
            </a:r>
            <a:r>
              <a:rPr lang="en-US" sz="1600" b="1">
                <a:solidFill>
                  <a:srgbClr val="373737"/>
                </a:solidFill>
                <a:latin typeface="+mn-lt"/>
              </a:rPr>
              <a:t>M</a:t>
            </a:r>
            <a:r>
              <a:rPr lang="en-US" sz="1600" b="1" i="0">
                <a:solidFill>
                  <a:srgbClr val="373737"/>
                </a:solidFill>
                <a:effectLst/>
                <a:latin typeface="+mn-lt"/>
              </a:rPr>
              <a:t>ental </a:t>
            </a:r>
            <a:r>
              <a:rPr lang="en-US" sz="1600" b="1">
                <a:solidFill>
                  <a:srgbClr val="373737"/>
                </a:solidFill>
                <a:latin typeface="+mn-lt"/>
              </a:rPr>
              <a:t>H</a:t>
            </a:r>
            <a:r>
              <a:rPr lang="en-US" sz="1600" b="1" i="0">
                <a:solidFill>
                  <a:srgbClr val="373737"/>
                </a:solidFill>
                <a:effectLst/>
                <a:latin typeface="+mn-lt"/>
              </a:rPr>
              <a:t>ealth Responders:</a:t>
            </a:r>
            <a:endParaRPr lang="en-US" sz="2000">
              <a:latin typeface="Arial" panose="020B0604020202020204" pitchFamily="34" charset="0"/>
              <a:cs typeface="Arial" panose="020B0604020202020204" pitchFamily="34" charset="0"/>
            </a:endParaRPr>
          </a:p>
          <a:p>
            <a:r>
              <a:rPr lang="en-US" sz="1600"/>
              <a:t>Hairstylists</a:t>
            </a:r>
          </a:p>
          <a:p>
            <a:r>
              <a:rPr lang="en-US" sz="1600"/>
              <a:t>Barbers</a:t>
            </a:r>
          </a:p>
          <a:p>
            <a:r>
              <a:rPr lang="en-US" sz="1600">
                <a:latin typeface="Arial" panose="020B0604020202020204" pitchFamily="34" charset="0"/>
                <a:cs typeface="Arial" panose="020B0604020202020204" pitchFamily="34" charset="0"/>
              </a:rPr>
              <a:t>Doulas</a:t>
            </a:r>
          </a:p>
          <a:p>
            <a:r>
              <a:rPr lang="en-US" sz="1600"/>
              <a:t>Herbalists</a:t>
            </a:r>
          </a:p>
          <a:p>
            <a:r>
              <a:rPr lang="en-US" sz="1600">
                <a:latin typeface="Arial" panose="020B0604020202020204" pitchFamily="34" charset="0"/>
                <a:cs typeface="Arial" panose="020B0604020202020204" pitchFamily="34" charset="0"/>
              </a:rPr>
              <a:t>Librarians</a:t>
            </a:r>
          </a:p>
          <a:p>
            <a:r>
              <a:rPr lang="en-US" sz="1600"/>
              <a:t>Bodega Owners </a:t>
            </a:r>
          </a:p>
          <a:p>
            <a:r>
              <a:rPr lang="en-US" sz="1600">
                <a:latin typeface="Arial" panose="020B0604020202020204" pitchFamily="34" charset="0"/>
                <a:cs typeface="Arial" panose="020B0604020202020204" pitchFamily="34" charset="0"/>
              </a:rPr>
              <a:t>Bartenders</a:t>
            </a:r>
          </a:p>
          <a:p>
            <a:r>
              <a:rPr lang="en-US" sz="1600"/>
              <a:t>Nail Technicians </a:t>
            </a:r>
            <a:endParaRPr lang="en-US" sz="1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42703" y="4778155"/>
            <a:ext cx="3682821" cy="217597"/>
          </a:xfrm>
        </p:spPr>
        <p:txBody>
          <a:bodyPr/>
          <a:lstStyle/>
          <a:p>
            <a:r>
              <a:rPr lang="en-US">
                <a:latin typeface="Arial" panose="020B0604020202020204" pitchFamily="34" charset="0"/>
                <a:cs typeface="Arial" panose="020B0604020202020204" pitchFamily="34" charset="0"/>
              </a:rPr>
              <a:t>Addressing the Intersection of Mental Health, Suicide, and Social Location</a:t>
            </a:r>
            <a:endParaRPr lang="en-US" dirty="0">
              <a:latin typeface="Arial" panose="020B0604020202020204" pitchFamily="34" charset="0"/>
              <a:cs typeface="Arial" panose="020B0604020202020204" pitchFamily="34" charset="0"/>
            </a:endParaRPr>
          </a:p>
        </p:txBody>
      </p:sp>
      <p:sp>
        <p:nvSpPr>
          <p:cNvPr id="14" name="Title 13">
            <a:extLst>
              <a:ext uri="{FF2B5EF4-FFF2-40B4-BE49-F238E27FC236}">
                <a16:creationId xmlns:a16="http://schemas.microsoft.com/office/drawing/2014/main" id="{F3FE39EB-0647-E64F-FE9A-4D1B2236009F}"/>
              </a:ext>
            </a:extLst>
          </p:cNvPr>
          <p:cNvSpPr>
            <a:spLocks noGrp="1"/>
          </p:cNvSpPr>
          <p:nvPr>
            <p:ph type="title"/>
          </p:nvPr>
        </p:nvSpPr>
        <p:spPr/>
        <p:txBody>
          <a:bodyPr/>
          <a:lstStyle/>
          <a:p>
            <a:r>
              <a:rPr lang="en-US">
                <a:solidFill>
                  <a:srgbClr val="373737"/>
                </a:solidFill>
                <a:latin typeface="+mn-lt"/>
              </a:rPr>
              <a:t>What is </a:t>
            </a:r>
            <a:r>
              <a:rPr lang="en-US" i="0">
                <a:solidFill>
                  <a:srgbClr val="373737"/>
                </a:solidFill>
                <a:effectLst/>
                <a:latin typeface="+mn-lt"/>
              </a:rPr>
              <a:t>La Cultura Sana?</a:t>
            </a:r>
            <a:endParaRPr lang="en-US" dirty="0"/>
          </a:p>
        </p:txBody>
      </p:sp>
      <p:pic>
        <p:nvPicPr>
          <p:cNvPr id="6" name="Picture 5" descr="A person in an apron standing in front of a store&#10;&#10;Description automatically generated">
            <a:extLst>
              <a:ext uri="{FF2B5EF4-FFF2-40B4-BE49-F238E27FC236}">
                <a16:creationId xmlns:a16="http://schemas.microsoft.com/office/drawing/2014/main" id="{50F123AE-3953-E65E-5D3D-EBA1B9480E4F}"/>
              </a:ext>
            </a:extLst>
          </p:cNvPr>
          <p:cNvPicPr>
            <a:picLocks noChangeAspect="1"/>
          </p:cNvPicPr>
          <p:nvPr/>
        </p:nvPicPr>
        <p:blipFill>
          <a:blip r:embed="rId3"/>
          <a:stretch>
            <a:fillRect/>
          </a:stretch>
        </p:blipFill>
        <p:spPr>
          <a:xfrm>
            <a:off x="4637857" y="1372361"/>
            <a:ext cx="3987667" cy="2663749"/>
          </a:xfrm>
          <a:prstGeom prst="rect">
            <a:avLst/>
          </a:prstGeom>
        </p:spPr>
      </p:pic>
    </p:spTree>
    <p:extLst>
      <p:ext uri="{BB962C8B-B14F-4D97-AF65-F5344CB8AC3E}">
        <p14:creationId xmlns:p14="http://schemas.microsoft.com/office/powerpoint/2010/main" val="306177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1118268"/>
            <a:ext cx="4358175" cy="2906963"/>
          </a:xfrm>
        </p:spPr>
        <p:txBody>
          <a:bodyPr/>
          <a:lstStyle/>
          <a:p>
            <a:pPr marL="0" indent="0">
              <a:buNone/>
            </a:pPr>
            <a:r>
              <a:rPr lang="en-US" sz="1600" b="0" i="0" dirty="0">
                <a:solidFill>
                  <a:srgbClr val="373737"/>
                </a:solidFill>
                <a:effectLst/>
                <a:latin typeface="+mn-lt"/>
              </a:rPr>
              <a:t>Our main objectives are:</a:t>
            </a:r>
            <a:endParaRPr lang="en-US" sz="1600" dirty="0">
              <a:solidFill>
                <a:srgbClr val="373737"/>
              </a:solidFill>
              <a:effectLst/>
              <a:latin typeface="+mn-lt"/>
            </a:endParaRPr>
          </a:p>
          <a:p>
            <a:pPr>
              <a:buFont typeface="Arial" panose="020B0604020202020204" pitchFamily="34" charset="0"/>
              <a:buChar char="•"/>
            </a:pPr>
            <a:r>
              <a:rPr lang="en-US" sz="1600" b="0" i="0" dirty="0">
                <a:solidFill>
                  <a:srgbClr val="373737"/>
                </a:solidFill>
                <a:effectLst/>
                <a:latin typeface="+mn-lt"/>
              </a:rPr>
              <a:t>Boosting responders’ confidence in assisting clients who are facing mental health issues</a:t>
            </a:r>
            <a:endParaRPr lang="en-US" sz="1600" dirty="0">
              <a:solidFill>
                <a:srgbClr val="373737"/>
              </a:solidFill>
              <a:latin typeface="+mn-lt"/>
            </a:endParaRPr>
          </a:p>
          <a:p>
            <a:pPr>
              <a:buFont typeface="Arial" panose="020B0604020202020204" pitchFamily="34" charset="0"/>
              <a:buChar char="•"/>
            </a:pPr>
            <a:r>
              <a:rPr lang="en-US" sz="1600" b="0" i="0" dirty="0">
                <a:solidFill>
                  <a:srgbClr val="373737"/>
                </a:solidFill>
                <a:effectLst/>
                <a:latin typeface="+mn-lt"/>
              </a:rPr>
              <a:t>Lowering unwanted hospitalizations due to legal concerns and wellness checks</a:t>
            </a:r>
          </a:p>
          <a:p>
            <a:pPr>
              <a:buFont typeface="Arial" panose="020B0604020202020204" pitchFamily="34" charset="0"/>
              <a:buChar char="•"/>
            </a:pPr>
            <a:r>
              <a:rPr lang="en-US" sz="1600" b="0" i="0" dirty="0">
                <a:solidFill>
                  <a:srgbClr val="373737"/>
                </a:solidFill>
                <a:effectLst/>
                <a:latin typeface="+mn-lt"/>
              </a:rPr>
              <a:t>Offering resources in key neighborhood places to establish rapport and have conversations surrounding mental health support </a:t>
            </a:r>
            <a:endParaRPr lang="en-US" sz="1600" dirty="0">
              <a:solidFill>
                <a:srgbClr val="373737"/>
              </a:solidFill>
              <a:latin typeface="+mn-lt"/>
            </a:endParaRPr>
          </a:p>
          <a:p>
            <a:pPr marL="0" indent="0">
              <a:buNone/>
            </a:pPr>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42703" y="4778155"/>
            <a:ext cx="3682821"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14" name="Title 13">
            <a:extLst>
              <a:ext uri="{FF2B5EF4-FFF2-40B4-BE49-F238E27FC236}">
                <a16:creationId xmlns:a16="http://schemas.microsoft.com/office/drawing/2014/main" id="{F3FE39EB-0647-E64F-FE9A-4D1B2236009F}"/>
              </a:ext>
            </a:extLst>
          </p:cNvPr>
          <p:cNvSpPr>
            <a:spLocks noGrp="1"/>
          </p:cNvSpPr>
          <p:nvPr>
            <p:ph type="title"/>
          </p:nvPr>
        </p:nvSpPr>
        <p:spPr/>
        <p:txBody>
          <a:bodyPr/>
          <a:lstStyle/>
          <a:p>
            <a:r>
              <a:rPr lang="en-US" dirty="0">
                <a:solidFill>
                  <a:srgbClr val="373737"/>
                </a:solidFill>
                <a:latin typeface="+mn-lt"/>
              </a:rPr>
              <a:t>What is </a:t>
            </a:r>
            <a:r>
              <a:rPr lang="en-US" i="0" dirty="0">
                <a:solidFill>
                  <a:srgbClr val="373737"/>
                </a:solidFill>
                <a:effectLst/>
                <a:latin typeface="+mn-lt"/>
              </a:rPr>
              <a:t>La Cultura Sana?</a:t>
            </a:r>
            <a:endParaRPr lang="en-US" dirty="0"/>
          </a:p>
        </p:txBody>
      </p:sp>
      <p:pic>
        <p:nvPicPr>
          <p:cNvPr id="6" name="Picture 5" descr="A person holding a mirror with a person in a hair salon&#10;&#10;Description automatically generated">
            <a:extLst>
              <a:ext uri="{FF2B5EF4-FFF2-40B4-BE49-F238E27FC236}">
                <a16:creationId xmlns:a16="http://schemas.microsoft.com/office/drawing/2014/main" id="{F4304A48-78E1-5CA3-E28F-68959E7624C9}"/>
              </a:ext>
            </a:extLst>
          </p:cNvPr>
          <p:cNvPicPr>
            <a:picLocks noChangeAspect="1"/>
          </p:cNvPicPr>
          <p:nvPr/>
        </p:nvPicPr>
        <p:blipFill>
          <a:blip r:embed="rId3"/>
          <a:stretch>
            <a:fillRect/>
          </a:stretch>
        </p:blipFill>
        <p:spPr>
          <a:xfrm>
            <a:off x="4861416" y="1297686"/>
            <a:ext cx="3822192" cy="2548128"/>
          </a:xfrm>
          <a:prstGeom prst="rect">
            <a:avLst/>
          </a:prstGeom>
        </p:spPr>
      </p:pic>
    </p:spTree>
    <p:extLst>
      <p:ext uri="{BB962C8B-B14F-4D97-AF65-F5344CB8AC3E}">
        <p14:creationId xmlns:p14="http://schemas.microsoft.com/office/powerpoint/2010/main" val="44590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1141" y="1121897"/>
            <a:ext cx="4358175" cy="2527466"/>
          </a:xfrm>
        </p:spPr>
        <p:txBody>
          <a:bodyPr/>
          <a:lstStyle/>
          <a:p>
            <a:pPr marL="0" marR="0" lvl="0" indent="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None/>
              <a:tabLst/>
              <a:defRPr/>
            </a:pPr>
            <a:r>
              <a:rPr kumimoji="0" lang="en-US" sz="16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Jane Vella’s Dialogue Education Approach is used to address:</a:t>
            </a:r>
          </a:p>
          <a:p>
            <a:pPr marL="228336" marR="0" lvl="0" indent="-228336"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The intersection of customer service and mental health</a:t>
            </a:r>
          </a:p>
          <a:p>
            <a:pPr marL="228336" marR="0" lvl="0" indent="-228336"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The indicators of depression, anxiety, and suicidality</a:t>
            </a:r>
          </a:p>
          <a:p>
            <a:pPr marL="228336" marR="0" lvl="0" indent="-228336"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The social justice aspects of mental health</a:t>
            </a:r>
          </a:p>
          <a:p>
            <a:pPr marL="228336" marR="0" lvl="0" indent="-228336"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Peer support values</a:t>
            </a:r>
          </a:p>
          <a:p>
            <a:pPr marL="228336" marR="0" lvl="0" indent="-228336"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The use of peer support lines and hotlines as resources</a:t>
            </a:r>
            <a:endParaRPr kumimoji="0" lang="en-US" sz="16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4942703" y="4778155"/>
            <a:ext cx="3682821"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14" name="Title 13">
            <a:extLst>
              <a:ext uri="{FF2B5EF4-FFF2-40B4-BE49-F238E27FC236}">
                <a16:creationId xmlns:a16="http://schemas.microsoft.com/office/drawing/2014/main" id="{F3FE39EB-0647-E64F-FE9A-4D1B2236009F}"/>
              </a:ext>
            </a:extLst>
          </p:cNvPr>
          <p:cNvSpPr>
            <a:spLocks noGrp="1"/>
          </p:cNvSpPr>
          <p:nvPr>
            <p:ph type="title"/>
          </p:nvPr>
        </p:nvSpPr>
        <p:spPr/>
        <p:txBody>
          <a:bodyPr/>
          <a:lstStyle/>
          <a:p>
            <a:r>
              <a:rPr lang="en-US" dirty="0">
                <a:solidFill>
                  <a:srgbClr val="373737"/>
                </a:solidFill>
                <a:latin typeface="+mn-lt"/>
              </a:rPr>
              <a:t>La Cultura Sana Responder Training Content</a:t>
            </a:r>
            <a:endParaRPr lang="en-US" dirty="0"/>
          </a:p>
        </p:txBody>
      </p:sp>
      <p:pic>
        <p:nvPicPr>
          <p:cNvPr id="6" name="Picture 5" descr="A person and person sitting on a ball&#10;&#10;Description automatically generated">
            <a:extLst>
              <a:ext uri="{FF2B5EF4-FFF2-40B4-BE49-F238E27FC236}">
                <a16:creationId xmlns:a16="http://schemas.microsoft.com/office/drawing/2014/main" id="{90E3D7FE-60E0-50C9-77D0-62CCFBFE72C1}"/>
              </a:ext>
            </a:extLst>
          </p:cNvPr>
          <p:cNvPicPr>
            <a:picLocks noChangeAspect="1"/>
          </p:cNvPicPr>
          <p:nvPr/>
        </p:nvPicPr>
        <p:blipFill>
          <a:blip r:embed="rId3"/>
          <a:stretch>
            <a:fillRect/>
          </a:stretch>
        </p:blipFill>
        <p:spPr>
          <a:xfrm>
            <a:off x="4707214" y="1246285"/>
            <a:ext cx="3976394" cy="2650929"/>
          </a:xfrm>
          <a:prstGeom prst="rect">
            <a:avLst/>
          </a:prstGeom>
        </p:spPr>
      </p:pic>
    </p:spTree>
    <p:extLst>
      <p:ext uri="{BB962C8B-B14F-4D97-AF65-F5344CB8AC3E}">
        <p14:creationId xmlns:p14="http://schemas.microsoft.com/office/powerpoint/2010/main" val="53166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58" y="1540036"/>
            <a:ext cx="1689835" cy="865669"/>
          </a:xfrm>
          <a:prstGeom prst="rect">
            <a:avLst/>
          </a:prstGeom>
        </p:spPr>
      </p:pic>
      <p:cxnSp>
        <p:nvCxnSpPr>
          <p:cNvPr id="3" name="Straight Connector 2"/>
          <p:cNvCxnSpPr/>
          <p:nvPr/>
        </p:nvCxnSpPr>
        <p:spPr>
          <a:xfrm>
            <a:off x="3090115" y="1442672"/>
            <a:ext cx="0" cy="1923327"/>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3557712" y="1498298"/>
            <a:ext cx="4670500" cy="2004859"/>
          </a:xfrm>
        </p:spPr>
        <p:txBody>
          <a:bodyPr vert="horz" lIns="91440" tIns="45720" rIns="91440" bIns="45720" rtlCol="0" anchor="t">
            <a:noAutofit/>
          </a:bodyPr>
          <a:lstStyle/>
          <a:p>
            <a:pPr>
              <a:defRPr/>
            </a:pPr>
            <a:r>
              <a:rPr lang="en-US" sz="1200" dirty="0">
                <a:latin typeface="Arial" panose="020B0604020202020204" pitchFamily="34" charset="0"/>
                <a:cs typeface="Arial" panose="020B0604020202020204" pitchFamily="34" charset="0"/>
              </a:rPr>
              <a:t>The Suicide Prevention Resource Center at the University of Oklahoma Health Sciences Center is supported by a grant from the U.S. Department of Health and Human Services (HHS), Substance Abuse and Mental Health Services Administration (SAMHSA), Center for Mental Health Services (CMHS), under Grant No. </a:t>
            </a:r>
            <a:r>
              <a:rPr lang="en-US" sz="1200">
                <a:latin typeface="Arial" panose="020B0604020202020204" pitchFamily="34" charset="0"/>
                <a:cs typeface="Arial" panose="020B0604020202020204" pitchFamily="34" charset="0"/>
              </a:rPr>
              <a:t>1H79SM083028.  </a:t>
            </a:r>
            <a:endParaRPr lang="en-US" sz="1200" dirty="0">
              <a:latin typeface="Arial" panose="020B0604020202020204" pitchFamily="34" charset="0"/>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The views, opinions, and content expressed in this product do not necessarily reflect the views, opinions, or policies of CMHS, SAMHSA, or HHS.</a:t>
            </a:r>
          </a:p>
          <a:p>
            <a:pPr>
              <a:spcBef>
                <a:spcPts val="992"/>
              </a:spcBef>
              <a:spcAft>
                <a:spcPts val="0"/>
              </a:spcAft>
              <a:defRPr/>
            </a:pPr>
            <a:endParaRPr lang="en-US" dirty="0"/>
          </a:p>
        </p:txBody>
      </p:sp>
      <p:sp>
        <p:nvSpPr>
          <p:cNvPr id="4" name="Title 3"/>
          <p:cNvSpPr>
            <a:spLocks noGrp="1"/>
          </p:cNvSpPr>
          <p:nvPr>
            <p:ph type="title"/>
          </p:nvPr>
        </p:nvSpPr>
        <p:spPr/>
        <p:txBody>
          <a:bodyPr/>
          <a:lstStyle/>
          <a:p>
            <a:r>
              <a:rPr lang="en-US" dirty="0"/>
              <a:t>Funding and Disclaimer</a:t>
            </a:r>
          </a:p>
        </p:txBody>
      </p:sp>
      <p:sp>
        <p:nvSpPr>
          <p:cNvPr id="7" name="Slide Number Placeholder 6"/>
          <p:cNvSpPr>
            <a:spLocks noGrp="1"/>
          </p:cNvSpPr>
          <p:nvPr>
            <p:ph type="sldNum" sz="quarter" idx="4"/>
          </p:nvPr>
        </p:nvSpPr>
        <p:spPr/>
        <p:txBody>
          <a:bodyPr/>
          <a:lstStyle/>
          <a:p>
            <a:fld id="{42782948-4DBE-204D-AB9E-B65E067054AE}" type="slidenum">
              <a:rPr lang="en-US" smtClean="0"/>
              <a:pPr/>
              <a:t>2</a:t>
            </a:fld>
            <a:endParaRPr lang="en-US" dirty="0"/>
          </a:p>
        </p:txBody>
      </p:sp>
      <p:sp>
        <p:nvSpPr>
          <p:cNvPr id="9" name="Footer Placeholder 8"/>
          <p:cNvSpPr>
            <a:spLocks noGrp="1"/>
          </p:cNvSpPr>
          <p:nvPr>
            <p:ph type="ftr" sz="quarter" idx="11"/>
          </p:nvPr>
        </p:nvSpPr>
        <p:spPr>
          <a:xfrm>
            <a:off x="4777946" y="4775950"/>
            <a:ext cx="383410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pic>
        <p:nvPicPr>
          <p:cNvPr id="2" name="Picture 2">
            <a:extLst>
              <a:ext uri="{FF2B5EF4-FFF2-40B4-BE49-F238E27FC236}">
                <a16:creationId xmlns:a16="http://schemas.microsoft.com/office/drawing/2014/main" id="{76F7990C-8630-7789-5C05-CBA2D5AA3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88" y="2384817"/>
            <a:ext cx="1566021" cy="111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87"/>
          <p:cNvSpPr>
            <a:spLocks noEditPoints="1"/>
          </p:cNvSpPr>
          <p:nvPr/>
        </p:nvSpPr>
        <p:spPr bwMode="auto">
          <a:xfrm rot="13500000">
            <a:off x="2248164" y="3343120"/>
            <a:ext cx="741629" cy="744260"/>
          </a:xfrm>
          <a:custGeom>
            <a:avLst/>
            <a:gdLst>
              <a:gd name="T0" fmla="*/ 256 w 512"/>
              <a:gd name="T1" fmla="*/ 512 h 512"/>
              <a:gd name="T2" fmla="*/ 512 w 512"/>
              <a:gd name="T3" fmla="*/ 256 h 512"/>
              <a:gd name="T4" fmla="*/ 256 w 512"/>
              <a:gd name="T5" fmla="*/ 0 h 512"/>
              <a:gd name="T6" fmla="*/ 0 w 512"/>
              <a:gd name="T7" fmla="*/ 256 h 512"/>
              <a:gd name="T8" fmla="*/ 256 w 512"/>
              <a:gd name="T9" fmla="*/ 512 h 512"/>
              <a:gd name="T10" fmla="*/ 256 w 512"/>
              <a:gd name="T11" fmla="*/ 48 h 512"/>
              <a:gd name="T12" fmla="*/ 464 w 512"/>
              <a:gd name="T13" fmla="*/ 256 h 512"/>
              <a:gd name="T14" fmla="*/ 256 w 512"/>
              <a:gd name="T15" fmla="*/ 464 h 512"/>
              <a:gd name="T16" fmla="*/ 48 w 512"/>
              <a:gd name="T17" fmla="*/ 256 h 512"/>
              <a:gd name="T18" fmla="*/ 256 w 512"/>
              <a:gd name="T19" fmla="*/ 48 h 512"/>
              <a:gd name="T20" fmla="*/ 320 w 512"/>
              <a:gd name="T21" fmla="*/ 384 h 512"/>
              <a:gd name="T22" fmla="*/ 352 w 512"/>
              <a:gd name="T23" fmla="*/ 352 h 512"/>
              <a:gd name="T24" fmla="*/ 320 w 512"/>
              <a:gd name="T25" fmla="*/ 320 h 512"/>
              <a:gd name="T26" fmla="*/ 237 w 512"/>
              <a:gd name="T27" fmla="*/ 320 h 512"/>
              <a:gd name="T28" fmla="*/ 375 w 512"/>
              <a:gd name="T29" fmla="*/ 183 h 512"/>
              <a:gd name="T30" fmla="*/ 375 w 512"/>
              <a:gd name="T31" fmla="*/ 137 h 512"/>
              <a:gd name="T32" fmla="*/ 352 w 512"/>
              <a:gd name="T33" fmla="*/ 128 h 512"/>
              <a:gd name="T34" fmla="*/ 329 w 512"/>
              <a:gd name="T35" fmla="*/ 137 h 512"/>
              <a:gd name="T36" fmla="*/ 192 w 512"/>
              <a:gd name="T37" fmla="*/ 275 h 512"/>
              <a:gd name="T38" fmla="*/ 192 w 512"/>
              <a:gd name="T39" fmla="*/ 192 h 512"/>
              <a:gd name="T40" fmla="*/ 160 w 512"/>
              <a:gd name="T41" fmla="*/ 160 h 512"/>
              <a:gd name="T42" fmla="*/ 128 w 512"/>
              <a:gd name="T43" fmla="*/ 192 h 512"/>
              <a:gd name="T44" fmla="*/ 128 w 512"/>
              <a:gd name="T45" fmla="*/ 384 h 512"/>
              <a:gd name="T46" fmla="*/ 320 w 512"/>
              <a:gd name="T47"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48"/>
                </a:moveTo>
                <a:cubicBezTo>
                  <a:pt x="371" y="48"/>
                  <a:pt x="464" y="141"/>
                  <a:pt x="464" y="256"/>
                </a:cubicBezTo>
                <a:cubicBezTo>
                  <a:pt x="464" y="371"/>
                  <a:pt x="371" y="464"/>
                  <a:pt x="256" y="464"/>
                </a:cubicBezTo>
                <a:cubicBezTo>
                  <a:pt x="141" y="464"/>
                  <a:pt x="48" y="371"/>
                  <a:pt x="48" y="256"/>
                </a:cubicBezTo>
                <a:cubicBezTo>
                  <a:pt x="48" y="141"/>
                  <a:pt x="141" y="48"/>
                  <a:pt x="256" y="48"/>
                </a:cubicBezTo>
                <a:close/>
                <a:moveTo>
                  <a:pt x="320" y="384"/>
                </a:moveTo>
                <a:cubicBezTo>
                  <a:pt x="338" y="384"/>
                  <a:pt x="352" y="370"/>
                  <a:pt x="352" y="352"/>
                </a:cubicBezTo>
                <a:cubicBezTo>
                  <a:pt x="352" y="334"/>
                  <a:pt x="338" y="320"/>
                  <a:pt x="320" y="320"/>
                </a:cubicBezTo>
                <a:cubicBezTo>
                  <a:pt x="237" y="320"/>
                  <a:pt x="237" y="320"/>
                  <a:pt x="237" y="320"/>
                </a:cubicBezTo>
                <a:cubicBezTo>
                  <a:pt x="375" y="183"/>
                  <a:pt x="375" y="183"/>
                  <a:pt x="375" y="183"/>
                </a:cubicBezTo>
                <a:cubicBezTo>
                  <a:pt x="387" y="170"/>
                  <a:pt x="387" y="150"/>
                  <a:pt x="375" y="137"/>
                </a:cubicBezTo>
                <a:cubicBezTo>
                  <a:pt x="368" y="131"/>
                  <a:pt x="360" y="128"/>
                  <a:pt x="352" y="128"/>
                </a:cubicBezTo>
                <a:cubicBezTo>
                  <a:pt x="344" y="128"/>
                  <a:pt x="336" y="131"/>
                  <a:pt x="329" y="137"/>
                </a:cubicBezTo>
                <a:cubicBezTo>
                  <a:pt x="192" y="275"/>
                  <a:pt x="192" y="275"/>
                  <a:pt x="192" y="275"/>
                </a:cubicBezTo>
                <a:cubicBezTo>
                  <a:pt x="192" y="192"/>
                  <a:pt x="192" y="192"/>
                  <a:pt x="192" y="192"/>
                </a:cubicBezTo>
                <a:cubicBezTo>
                  <a:pt x="192" y="174"/>
                  <a:pt x="178" y="160"/>
                  <a:pt x="160" y="160"/>
                </a:cubicBezTo>
                <a:cubicBezTo>
                  <a:pt x="142" y="160"/>
                  <a:pt x="128" y="174"/>
                  <a:pt x="128" y="192"/>
                </a:cubicBezTo>
                <a:cubicBezTo>
                  <a:pt x="128" y="384"/>
                  <a:pt x="128" y="384"/>
                  <a:pt x="128" y="384"/>
                </a:cubicBezTo>
                <a:lnTo>
                  <a:pt x="320" y="384"/>
                </a:lnTo>
                <a:close/>
              </a:path>
            </a:pathLst>
          </a:custGeom>
          <a:solidFill>
            <a:schemeClr val="bg1">
              <a:alpha val="15000"/>
            </a:schemeClr>
          </a:solidFill>
          <a:ln>
            <a:noFill/>
          </a:ln>
        </p:spPr>
        <p:txBody>
          <a:bodyPr vert="horz" wrap="square" lIns="90712" tIns="45356" rIns="90712" bIns="45356" numCol="1" anchor="t" anchorCtr="0" compatLnSpc="1">
            <a:prstTxWarp prst="textNoShape">
              <a:avLst/>
            </a:prstTxWarp>
          </a:bodyPr>
          <a:lstStyle/>
          <a:p>
            <a:endParaRPr lang="en-US" sz="1787"/>
          </a:p>
        </p:txBody>
      </p:sp>
      <p:sp>
        <p:nvSpPr>
          <p:cNvPr id="4" name="Content Placeholder 3"/>
          <p:cNvSpPr>
            <a:spLocks noGrp="1"/>
          </p:cNvSpPr>
          <p:nvPr>
            <p:ph sz="quarter" idx="10"/>
          </p:nvPr>
        </p:nvSpPr>
        <p:spPr>
          <a:xfrm>
            <a:off x="374654" y="1125698"/>
            <a:ext cx="8150579" cy="3346162"/>
          </a:xfrm>
        </p:spPr>
        <p:txBody>
          <a:bodyPr/>
          <a:lstStyle/>
          <a:p>
            <a:pPr>
              <a:lnSpc>
                <a:spcPct val="110000"/>
              </a:lnSpc>
              <a:defRPr/>
            </a:pPr>
            <a:r>
              <a:rPr lang="en-US" sz="1600" b="0" i="0" dirty="0">
                <a:solidFill>
                  <a:srgbClr val="373737"/>
                </a:solidFill>
                <a:effectLst/>
                <a:highlight>
                  <a:srgbClr val="FFFFFF"/>
                </a:highlight>
                <a:latin typeface="+mn-lt"/>
              </a:rPr>
              <a:t>Patients who perceived coercion during hospitalization admission were more likely to make a suicide attempt after discharge than those who did not. </a:t>
            </a:r>
            <a:r>
              <a:rPr lang="en-US" sz="1000" i="1" dirty="0">
                <a:solidFill>
                  <a:schemeClr val="tx2"/>
                </a:solidFill>
                <a:latin typeface="Arial" panose="020B0604020202020204" pitchFamily="34" charset="0"/>
                <a:cs typeface="Arial" panose="020B0604020202020204" pitchFamily="34" charset="0"/>
              </a:rPr>
              <a:t>(Jordan &amp; </a:t>
            </a:r>
            <a:r>
              <a:rPr lang="en-US" sz="1000" i="1" dirty="0" err="1">
                <a:solidFill>
                  <a:schemeClr val="tx2"/>
                </a:solidFill>
                <a:latin typeface="Arial" panose="020B0604020202020204" pitchFamily="34" charset="0"/>
                <a:cs typeface="Arial" panose="020B0604020202020204" pitchFamily="34" charset="0"/>
              </a:rPr>
              <a:t>McNiel</a:t>
            </a:r>
            <a:r>
              <a:rPr lang="en-US" sz="1000" i="1" dirty="0">
                <a:solidFill>
                  <a:schemeClr val="tx2"/>
                </a:solidFill>
                <a:latin typeface="Arial" panose="020B0604020202020204" pitchFamily="34" charset="0"/>
                <a:cs typeface="Arial" panose="020B0604020202020204" pitchFamily="34" charset="0"/>
              </a:rPr>
              <a:t>, 2020).</a:t>
            </a:r>
            <a:br>
              <a:rPr lang="en-US" sz="1600" i="1" dirty="0">
                <a:solidFill>
                  <a:srgbClr val="373737"/>
                </a:solidFill>
                <a:latin typeface="Arial" panose="020B0604020202020204" pitchFamily="34" charset="0"/>
                <a:cs typeface="Arial" panose="020B0604020202020204" pitchFamily="34" charset="0"/>
              </a:rPr>
            </a:br>
            <a:endParaRPr lang="en-US" sz="1600" i="1" dirty="0">
              <a:solidFill>
                <a:srgbClr val="373737"/>
              </a:solidFill>
              <a:latin typeface="Arial" panose="020B0604020202020204" pitchFamily="34" charset="0"/>
              <a:cs typeface="Arial" panose="020B0604020202020204" pitchFamily="34" charset="0"/>
            </a:endParaRPr>
          </a:p>
          <a:p>
            <a:pPr>
              <a:lnSpc>
                <a:spcPct val="110000"/>
              </a:lnSpc>
              <a:defRPr/>
            </a:pPr>
            <a:r>
              <a:rPr lang="en-US" sz="1600" dirty="0">
                <a:solidFill>
                  <a:srgbClr val="373737"/>
                </a:solidFill>
                <a:latin typeface="Arial" panose="020B0604020202020204" pitchFamily="34" charset="0"/>
                <a:cs typeface="Arial" panose="020B0604020202020204" pitchFamily="34" charset="0"/>
              </a:rPr>
              <a:t>There have been 9,767 fatal police shootings since 2015 in the U.S. T</a:t>
            </a:r>
            <a:r>
              <a:rPr lang="en-US" sz="1600" dirty="0">
                <a:solidFill>
                  <a:srgbClr val="373737"/>
                </a:solidFill>
              </a:rPr>
              <a:t>wenty percent</a:t>
            </a:r>
            <a:r>
              <a:rPr lang="en-US" sz="1600" dirty="0">
                <a:solidFill>
                  <a:srgbClr val="373737"/>
                </a:solidFill>
                <a:latin typeface="Arial" panose="020B0604020202020204" pitchFamily="34" charset="0"/>
                <a:cs typeface="Arial" panose="020B0604020202020204" pitchFamily="34" charset="0"/>
              </a:rPr>
              <a:t> of victims reported having a mental health crisis. </a:t>
            </a:r>
            <a:br>
              <a:rPr lang="en-US" sz="1600" dirty="0">
                <a:solidFill>
                  <a:srgbClr val="373737"/>
                </a:solidFill>
                <a:latin typeface="Arial" panose="020B0604020202020204" pitchFamily="34" charset="0"/>
                <a:cs typeface="Arial" panose="020B0604020202020204" pitchFamily="34" charset="0"/>
              </a:rPr>
            </a:br>
            <a:r>
              <a:rPr lang="en-US" sz="1000" i="1" dirty="0">
                <a:solidFill>
                  <a:schemeClr val="tx2"/>
                </a:solidFill>
                <a:latin typeface="Arial" panose="020B0604020202020204" pitchFamily="34" charset="0"/>
                <a:cs typeface="Arial" panose="020B0604020202020204" pitchFamily="34" charset="0"/>
              </a:rPr>
              <a:t>(Washington Post, 2024)</a:t>
            </a:r>
          </a:p>
          <a:p>
            <a:pPr>
              <a:lnSpc>
                <a:spcPct val="110000"/>
              </a:lnSpc>
              <a:defRPr/>
            </a:pPr>
            <a:br>
              <a:rPr lang="en-US" sz="1600" dirty="0">
                <a:solidFill>
                  <a:srgbClr val="373737"/>
                </a:solidFill>
                <a:latin typeface="Arial" panose="020B0604020202020204" pitchFamily="34" charset="0"/>
                <a:cs typeface="Arial" panose="020B0604020202020204" pitchFamily="34" charset="0"/>
              </a:rPr>
            </a:br>
            <a:r>
              <a:rPr lang="en-US" sz="1600" dirty="0">
                <a:solidFill>
                  <a:srgbClr val="373737"/>
                </a:solidFill>
                <a:latin typeface="Arial" panose="020B0604020202020204" pitchFamily="34" charset="0"/>
                <a:cs typeface="Arial" panose="020B0604020202020204" pitchFamily="34" charset="0"/>
              </a:rPr>
              <a:t>White adults were more likely to receive professional mental health care before and during the pandemic compared to Black, Hispanic, and Asian adults. </a:t>
            </a:r>
            <a:r>
              <a:rPr lang="en-US" sz="1000" i="1" dirty="0">
                <a:solidFill>
                  <a:schemeClr val="tx2"/>
                </a:solidFill>
                <a:latin typeface="Arial" panose="020B0604020202020204" pitchFamily="34" charset="0"/>
                <a:cs typeface="Arial" panose="020B0604020202020204" pitchFamily="34" charset="0"/>
              </a:rPr>
              <a:t>(Thomeer, Moody, &amp; </a:t>
            </a:r>
            <a:r>
              <a:rPr lang="en-US" sz="1000" i="1" dirty="0" err="1">
                <a:solidFill>
                  <a:schemeClr val="tx2"/>
                </a:solidFill>
                <a:latin typeface="Arial" panose="020B0604020202020204" pitchFamily="34" charset="0"/>
                <a:cs typeface="Arial" panose="020B0604020202020204" pitchFamily="34" charset="0"/>
              </a:rPr>
              <a:t>Yahirun</a:t>
            </a:r>
            <a:r>
              <a:rPr lang="en-US" sz="1000" i="1" dirty="0">
                <a:solidFill>
                  <a:schemeClr val="tx2"/>
                </a:solidFill>
                <a:latin typeface="Arial" panose="020B0604020202020204" pitchFamily="34" charset="0"/>
                <a:cs typeface="Arial" panose="020B0604020202020204" pitchFamily="34" charset="0"/>
              </a:rPr>
              <a:t>, 2023)</a:t>
            </a:r>
          </a:p>
          <a:p>
            <a:endParaRPr lang="en-US" dirty="0"/>
          </a:p>
        </p:txBody>
      </p:sp>
      <p:sp>
        <p:nvSpPr>
          <p:cNvPr id="3" name="Title 2"/>
          <p:cNvSpPr>
            <a:spLocks noGrp="1"/>
          </p:cNvSpPr>
          <p:nvPr>
            <p:ph type="title"/>
          </p:nvPr>
        </p:nvSpPr>
        <p:spPr>
          <a:xfrm>
            <a:off x="374654" y="234126"/>
            <a:ext cx="6067336" cy="585277"/>
          </a:xfrm>
        </p:spPr>
        <p:txBody>
          <a:bodyPr anchor="t" anchorCtr="0"/>
          <a:lstStyle/>
          <a:p>
            <a:r>
              <a:rPr lang="en-US" i="0" dirty="0">
                <a:solidFill>
                  <a:srgbClr val="373737"/>
                </a:solidFill>
                <a:effectLst/>
                <a:latin typeface="+mn-lt"/>
              </a:rPr>
              <a:t>Why La Cultura Sana?</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20</a:t>
            </a:fld>
            <a:endParaRPr lang="en-US"/>
          </a:p>
        </p:txBody>
      </p:sp>
      <p:sp>
        <p:nvSpPr>
          <p:cNvPr id="8" name="Footer Placeholder 7"/>
          <p:cNvSpPr>
            <a:spLocks noGrp="1"/>
          </p:cNvSpPr>
          <p:nvPr>
            <p:ph type="ftr" sz="quarter" idx="11"/>
          </p:nvPr>
        </p:nvSpPr>
        <p:spPr>
          <a:xfrm>
            <a:off x="4934465" y="4778155"/>
            <a:ext cx="3690234"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Tree>
    <p:extLst>
      <p:ext uri="{BB962C8B-B14F-4D97-AF65-F5344CB8AC3E}">
        <p14:creationId xmlns:p14="http://schemas.microsoft.com/office/powerpoint/2010/main" val="90872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60170" y="885965"/>
            <a:ext cx="4471023" cy="2497086"/>
          </a:xfrm>
        </p:spPr>
        <p:txBody>
          <a:bodyPr/>
          <a:lstStyle/>
          <a:p>
            <a:r>
              <a:rPr lang="en-US" sz="1600" i="0" dirty="0">
                <a:solidFill>
                  <a:srgbClr val="373737"/>
                </a:solidFill>
                <a:effectLst/>
              </a:rPr>
              <a:t>“The trainer was excellent at interacting </a:t>
            </a:r>
            <a:br>
              <a:rPr lang="en-US" sz="1600" i="0" dirty="0">
                <a:solidFill>
                  <a:srgbClr val="373737"/>
                </a:solidFill>
                <a:effectLst/>
              </a:rPr>
            </a:br>
            <a:r>
              <a:rPr lang="en-US" sz="1600" i="0" dirty="0">
                <a:solidFill>
                  <a:srgbClr val="373737"/>
                </a:solidFill>
                <a:effectLst/>
              </a:rPr>
              <a:t>with the audience and making sure we understood what she was saying. She </a:t>
            </a:r>
            <a:br>
              <a:rPr lang="en-US" sz="1600" i="0" dirty="0">
                <a:solidFill>
                  <a:srgbClr val="373737"/>
                </a:solidFill>
                <a:effectLst/>
              </a:rPr>
            </a:br>
            <a:r>
              <a:rPr lang="en-US" sz="1600" i="0" dirty="0">
                <a:solidFill>
                  <a:srgbClr val="373737"/>
                </a:solidFill>
                <a:effectLst/>
              </a:rPr>
              <a:t>did not assume what our base level of information was and instead asked us to </a:t>
            </a:r>
            <a:br>
              <a:rPr lang="en-US" sz="1600" i="0" dirty="0">
                <a:solidFill>
                  <a:srgbClr val="373737"/>
                </a:solidFill>
                <a:effectLst/>
              </a:rPr>
            </a:br>
            <a:r>
              <a:rPr lang="en-US" sz="1600" i="0" dirty="0">
                <a:solidFill>
                  <a:srgbClr val="373737"/>
                </a:solidFill>
                <a:effectLst/>
              </a:rPr>
              <a:t>tell her what our relationship with our customers is and tailored her recommendations with that in mind…" (Participant, Responder Training for Librarians)</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5025081" y="4778155"/>
            <a:ext cx="3600443"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12" name="Title 13">
            <a:extLst>
              <a:ext uri="{FF2B5EF4-FFF2-40B4-BE49-F238E27FC236}">
                <a16:creationId xmlns:a16="http://schemas.microsoft.com/office/drawing/2014/main" id="{4BEB0E84-B799-92AA-6F82-96A3982E5F88}"/>
              </a:ext>
            </a:extLst>
          </p:cNvPr>
          <p:cNvSpPr>
            <a:spLocks noGrp="1"/>
          </p:cNvSpPr>
          <p:nvPr>
            <p:ph type="title"/>
          </p:nvPr>
        </p:nvSpPr>
        <p:spPr>
          <a:xfrm>
            <a:off x="374653" y="234126"/>
            <a:ext cx="6366119" cy="585277"/>
          </a:xfrm>
        </p:spPr>
        <p:txBody>
          <a:bodyPr/>
          <a:lstStyle/>
          <a:p>
            <a:r>
              <a:rPr lang="en-US" i="0" dirty="0">
                <a:solidFill>
                  <a:srgbClr val="373737"/>
                </a:solidFill>
                <a:effectLst/>
                <a:latin typeface="+mn-lt"/>
              </a:rPr>
              <a:t>La Cultura Sana Testimonials</a:t>
            </a:r>
            <a:endParaRPr lang="en-US" dirty="0"/>
          </a:p>
        </p:txBody>
      </p:sp>
      <p:pic>
        <p:nvPicPr>
          <p:cNvPr id="6" name="Picture 5" descr="A person holding a bottle of oil&#10;&#10;Description automatically generated">
            <a:extLst>
              <a:ext uri="{FF2B5EF4-FFF2-40B4-BE49-F238E27FC236}">
                <a16:creationId xmlns:a16="http://schemas.microsoft.com/office/drawing/2014/main" id="{86A3BD0C-83C5-8EF8-F3FD-6B1D3F27FEC1}"/>
              </a:ext>
            </a:extLst>
          </p:cNvPr>
          <p:cNvPicPr>
            <a:picLocks noChangeAspect="1"/>
          </p:cNvPicPr>
          <p:nvPr/>
        </p:nvPicPr>
        <p:blipFill>
          <a:blip r:embed="rId3"/>
          <a:stretch>
            <a:fillRect/>
          </a:stretch>
        </p:blipFill>
        <p:spPr>
          <a:xfrm>
            <a:off x="4831193" y="819403"/>
            <a:ext cx="3938154" cy="2625436"/>
          </a:xfrm>
          <a:prstGeom prst="rect">
            <a:avLst/>
          </a:prstGeom>
        </p:spPr>
      </p:pic>
      <p:sp>
        <p:nvSpPr>
          <p:cNvPr id="7" name="Content Placeholder 2">
            <a:extLst>
              <a:ext uri="{FF2B5EF4-FFF2-40B4-BE49-F238E27FC236}">
                <a16:creationId xmlns:a16="http://schemas.microsoft.com/office/drawing/2014/main" id="{2C1B2591-72B7-B4E5-AF0A-3E2B85678D94}"/>
              </a:ext>
            </a:extLst>
          </p:cNvPr>
          <p:cNvSpPr txBox="1">
            <a:spLocks/>
          </p:cNvSpPr>
          <p:nvPr/>
        </p:nvSpPr>
        <p:spPr>
          <a:xfrm>
            <a:off x="360170" y="3511401"/>
            <a:ext cx="8450692" cy="909939"/>
          </a:xfrm>
          <a:prstGeom prst="rect">
            <a:avLst/>
          </a:prstGeom>
        </p:spPr>
        <p:txBody>
          <a:bodyPr vert="horz" lIns="91440" tIns="45720" rIns="91440" bIns="45720" rtlCol="0">
            <a:noAutofit/>
          </a:bodyPr>
          <a:lst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07040" indent="-228336" algn="l" defTabSz="453519" rtl="0" eaLnBrk="1" latinLnBrk="0" hangingPunct="1">
              <a:spcBef>
                <a:spcPct val="20000"/>
              </a:spcBef>
              <a:buFont typeface="Arial"/>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136950" indent="-229910" algn="l" defTabSz="453519" rtl="0" eaLnBrk="1" latinLnBrk="0" hangingPunct="1">
              <a:spcBef>
                <a:spcPct val="20000"/>
              </a:spcBef>
              <a:buFont typeface="Arial"/>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245605" indent="-228336" algn="l" defTabSz="453519" rtl="0" eaLnBrk="1" latinLnBrk="0" hangingPunct="1">
              <a:spcBef>
                <a:spcPct val="20000"/>
              </a:spcBef>
              <a:buFont typeface="Arial"/>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a:lstStyle>
          <a:p>
            <a:r>
              <a:rPr lang="en-US" sz="1600" dirty="0">
                <a:solidFill>
                  <a:srgbClr val="373737"/>
                </a:solidFill>
              </a:rPr>
              <a:t>“Ysabel created an incredible container and incredible mood for this skill share. Also, Ysabel grounded and embodied me into the community care values in a way that felt so sweetly groundbreaking today…” (Participant, Responder Training for Herbalists)</a:t>
            </a:r>
          </a:p>
        </p:txBody>
      </p:sp>
    </p:spTree>
    <p:extLst>
      <p:ext uri="{BB962C8B-B14F-4D97-AF65-F5344CB8AC3E}">
        <p14:creationId xmlns:p14="http://schemas.microsoft.com/office/powerpoint/2010/main" val="226277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5639" r="5639"/>
          <a:stretch/>
        </p:blipFill>
        <p:spPr>
          <a:xfrm>
            <a:off x="0" y="3"/>
            <a:ext cx="9144000" cy="5153187"/>
          </a:xfrm>
          <a:prstGeom prst="rect">
            <a:avLst/>
          </a:prstGeom>
        </p:spPr>
      </p:pic>
      <p:sp>
        <p:nvSpPr>
          <p:cNvPr id="22" name="Rectangle 21"/>
          <p:cNvSpPr/>
          <p:nvPr/>
        </p:nvSpPr>
        <p:spPr>
          <a:xfrm>
            <a:off x="0" y="2844447"/>
            <a:ext cx="9144000" cy="1608072"/>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17" name="TextBox 16"/>
          <p:cNvSpPr txBox="1"/>
          <p:nvPr/>
        </p:nvSpPr>
        <p:spPr>
          <a:xfrm>
            <a:off x="362735" y="3334164"/>
            <a:ext cx="3899303" cy="507831"/>
          </a:xfrm>
          <a:prstGeom prst="rect">
            <a:avLst/>
          </a:prstGeom>
          <a:noFill/>
        </p:spPr>
        <p:txBody>
          <a:bodyPr wrap="square" rtlCol="0">
            <a:spAutoFit/>
          </a:bodyPr>
          <a:lstStyle/>
          <a:p>
            <a:pPr defTabSz="707492"/>
            <a:r>
              <a:rPr lang="en-US" sz="2700" b="1" dirty="0">
                <a:solidFill>
                  <a:srgbClr val="FAFAFA"/>
                </a:solidFill>
                <a:latin typeface="Arial" charset="0"/>
                <a:ea typeface="Arial" charset="0"/>
                <a:cs typeface="Arial" charset="0"/>
              </a:rPr>
              <a:t>Questions</a:t>
            </a:r>
            <a:r>
              <a:rPr lang="en-US" sz="2700" dirty="0">
                <a:solidFill>
                  <a:srgbClr val="FAFAFA"/>
                </a:solidFill>
                <a:latin typeface="Arial" charset="0"/>
                <a:ea typeface="Arial" charset="0"/>
                <a:cs typeface="Arial" charset="0"/>
              </a:rPr>
              <a:t>?</a:t>
            </a:r>
          </a:p>
        </p:txBody>
      </p:sp>
      <p:cxnSp>
        <p:nvCxnSpPr>
          <p:cNvPr id="7" name="Straight Connector 6"/>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0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74649" y="1341798"/>
            <a:ext cx="3845659" cy="2585435"/>
          </a:xfrm>
        </p:spPr>
        <p:txBody>
          <a:bodyPr/>
          <a:lstStyle/>
          <a:p>
            <a:pPr>
              <a:spcAft>
                <a:spcPts val="800"/>
              </a:spcAft>
            </a:pPr>
            <a:r>
              <a:rPr lang="en-US" dirty="0">
                <a:latin typeface="Arial" panose="020B0604020202020204" pitchFamily="34" charset="0"/>
                <a:cs typeface="Arial" panose="020B0604020202020204" pitchFamily="34" charset="0"/>
              </a:rPr>
              <a:t>Suicide Prevention Resource Center: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3"/>
              </a:rPr>
              <a:t>www.sprc.org</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Substance Abuse and Mental Health Services Administration: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4"/>
              </a:rPr>
              <a:t>www.samhsa.gov</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National Action Alliance for Suicide Prevention: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5"/>
              </a:rPr>
              <a:t>www.actionallianceforsuicideprevention.org</a:t>
            </a: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Resources </a:t>
            </a:r>
          </a:p>
        </p:txBody>
      </p:sp>
      <p:sp>
        <p:nvSpPr>
          <p:cNvPr id="12" name="Freeform 193"/>
          <p:cNvSpPr>
            <a:spLocks noEditPoints="1"/>
          </p:cNvSpPr>
          <p:nvPr/>
        </p:nvSpPr>
        <p:spPr bwMode="auto">
          <a:xfrm>
            <a:off x="7551273" y="3560256"/>
            <a:ext cx="901068" cy="1034819"/>
          </a:xfrm>
          <a:custGeom>
            <a:avLst/>
            <a:gdLst>
              <a:gd name="T0" fmla="*/ 59 w 59"/>
              <a:gd name="T1" fmla="*/ 20 h 68"/>
              <a:gd name="T2" fmla="*/ 59 w 59"/>
              <a:gd name="T3" fmla="*/ 64 h 68"/>
              <a:gd name="T4" fmla="*/ 55 w 59"/>
              <a:gd name="T5" fmla="*/ 68 h 68"/>
              <a:gd name="T6" fmla="*/ 4 w 59"/>
              <a:gd name="T7" fmla="*/ 68 h 68"/>
              <a:gd name="T8" fmla="*/ 0 w 59"/>
              <a:gd name="T9" fmla="*/ 64 h 68"/>
              <a:gd name="T10" fmla="*/ 0 w 59"/>
              <a:gd name="T11" fmla="*/ 3 h 68"/>
              <a:gd name="T12" fmla="*/ 4 w 59"/>
              <a:gd name="T13" fmla="*/ 0 h 68"/>
              <a:gd name="T14" fmla="*/ 38 w 59"/>
              <a:gd name="T15" fmla="*/ 0 h 68"/>
              <a:gd name="T16" fmla="*/ 44 w 59"/>
              <a:gd name="T17" fmla="*/ 2 h 68"/>
              <a:gd name="T18" fmla="*/ 56 w 59"/>
              <a:gd name="T19" fmla="*/ 14 h 68"/>
              <a:gd name="T20" fmla="*/ 59 w 59"/>
              <a:gd name="T21" fmla="*/ 20 h 68"/>
              <a:gd name="T22" fmla="*/ 54 w 59"/>
              <a:gd name="T23" fmla="*/ 24 h 68"/>
              <a:gd name="T24" fmla="*/ 38 w 59"/>
              <a:gd name="T25" fmla="*/ 24 h 68"/>
              <a:gd name="T26" fmla="*/ 34 w 59"/>
              <a:gd name="T27" fmla="*/ 20 h 68"/>
              <a:gd name="T28" fmla="*/ 34 w 59"/>
              <a:gd name="T29" fmla="*/ 5 h 68"/>
              <a:gd name="T30" fmla="*/ 5 w 59"/>
              <a:gd name="T31" fmla="*/ 5 h 68"/>
              <a:gd name="T32" fmla="*/ 5 w 59"/>
              <a:gd name="T33" fmla="*/ 63 h 68"/>
              <a:gd name="T34" fmla="*/ 54 w 59"/>
              <a:gd name="T35" fmla="*/ 63 h 68"/>
              <a:gd name="T36" fmla="*/ 54 w 59"/>
              <a:gd name="T37" fmla="*/ 24 h 68"/>
              <a:gd name="T38" fmla="*/ 16 w 59"/>
              <a:gd name="T39" fmla="*/ 29 h 68"/>
              <a:gd name="T40" fmla="*/ 43 w 59"/>
              <a:gd name="T41" fmla="*/ 29 h 68"/>
              <a:gd name="T42" fmla="*/ 44 w 59"/>
              <a:gd name="T43" fmla="*/ 30 h 68"/>
              <a:gd name="T44" fmla="*/ 44 w 59"/>
              <a:gd name="T45" fmla="*/ 32 h 68"/>
              <a:gd name="T46" fmla="*/ 43 w 59"/>
              <a:gd name="T47" fmla="*/ 34 h 68"/>
              <a:gd name="T48" fmla="*/ 16 w 59"/>
              <a:gd name="T49" fmla="*/ 34 h 68"/>
              <a:gd name="T50" fmla="*/ 15 w 59"/>
              <a:gd name="T51" fmla="*/ 32 h 68"/>
              <a:gd name="T52" fmla="*/ 15 w 59"/>
              <a:gd name="T53" fmla="*/ 30 h 68"/>
              <a:gd name="T54" fmla="*/ 16 w 59"/>
              <a:gd name="T55" fmla="*/ 29 h 68"/>
              <a:gd name="T56" fmla="*/ 44 w 59"/>
              <a:gd name="T57" fmla="*/ 40 h 68"/>
              <a:gd name="T58" fmla="*/ 44 w 59"/>
              <a:gd name="T59" fmla="*/ 42 h 68"/>
              <a:gd name="T60" fmla="*/ 43 w 59"/>
              <a:gd name="T61" fmla="*/ 43 h 68"/>
              <a:gd name="T62" fmla="*/ 16 w 59"/>
              <a:gd name="T63" fmla="*/ 43 h 68"/>
              <a:gd name="T64" fmla="*/ 15 w 59"/>
              <a:gd name="T65" fmla="*/ 42 h 68"/>
              <a:gd name="T66" fmla="*/ 15 w 59"/>
              <a:gd name="T67" fmla="*/ 40 h 68"/>
              <a:gd name="T68" fmla="*/ 16 w 59"/>
              <a:gd name="T69" fmla="*/ 39 h 68"/>
              <a:gd name="T70" fmla="*/ 43 w 59"/>
              <a:gd name="T71" fmla="*/ 39 h 68"/>
              <a:gd name="T72" fmla="*/ 44 w 59"/>
              <a:gd name="T73" fmla="*/ 40 h 68"/>
              <a:gd name="T74" fmla="*/ 44 w 59"/>
              <a:gd name="T75" fmla="*/ 49 h 68"/>
              <a:gd name="T76" fmla="*/ 44 w 59"/>
              <a:gd name="T77" fmla="*/ 52 h 68"/>
              <a:gd name="T78" fmla="*/ 43 w 59"/>
              <a:gd name="T79" fmla="*/ 53 h 68"/>
              <a:gd name="T80" fmla="*/ 16 w 59"/>
              <a:gd name="T81" fmla="*/ 53 h 68"/>
              <a:gd name="T82" fmla="*/ 15 w 59"/>
              <a:gd name="T83" fmla="*/ 52 h 68"/>
              <a:gd name="T84" fmla="*/ 15 w 59"/>
              <a:gd name="T85" fmla="*/ 49 h 68"/>
              <a:gd name="T86" fmla="*/ 16 w 59"/>
              <a:gd name="T87" fmla="*/ 48 h 68"/>
              <a:gd name="T88" fmla="*/ 43 w 59"/>
              <a:gd name="T89" fmla="*/ 48 h 68"/>
              <a:gd name="T90" fmla="*/ 44 w 59"/>
              <a:gd name="T91" fmla="*/ 49 h 68"/>
              <a:gd name="T92" fmla="*/ 39 w 59"/>
              <a:gd name="T93" fmla="*/ 19 h 68"/>
              <a:gd name="T94" fmla="*/ 54 w 59"/>
              <a:gd name="T95" fmla="*/ 19 h 68"/>
              <a:gd name="T96" fmla="*/ 53 w 59"/>
              <a:gd name="T97" fmla="*/ 18 h 68"/>
              <a:gd name="T98" fmla="*/ 41 w 59"/>
              <a:gd name="T99" fmla="*/ 6 h 68"/>
              <a:gd name="T100" fmla="*/ 39 w 59"/>
              <a:gd name="T101" fmla="*/ 5 h 68"/>
              <a:gd name="T102" fmla="*/ 39 w 59"/>
              <a:gd name="T103" fmla="*/ 1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68">
                <a:moveTo>
                  <a:pt x="59" y="20"/>
                </a:moveTo>
                <a:cubicBezTo>
                  <a:pt x="59" y="64"/>
                  <a:pt x="59" y="64"/>
                  <a:pt x="59" y="64"/>
                </a:cubicBezTo>
                <a:cubicBezTo>
                  <a:pt x="59" y="66"/>
                  <a:pt x="57" y="68"/>
                  <a:pt x="55" y="68"/>
                </a:cubicBezTo>
                <a:cubicBezTo>
                  <a:pt x="4" y="68"/>
                  <a:pt x="4" y="68"/>
                  <a:pt x="4" y="68"/>
                </a:cubicBezTo>
                <a:cubicBezTo>
                  <a:pt x="2" y="68"/>
                  <a:pt x="0" y="66"/>
                  <a:pt x="0" y="64"/>
                </a:cubicBezTo>
                <a:cubicBezTo>
                  <a:pt x="0" y="3"/>
                  <a:pt x="0" y="3"/>
                  <a:pt x="0" y="3"/>
                </a:cubicBezTo>
                <a:cubicBezTo>
                  <a:pt x="0" y="1"/>
                  <a:pt x="2" y="0"/>
                  <a:pt x="4" y="0"/>
                </a:cubicBezTo>
                <a:cubicBezTo>
                  <a:pt x="38" y="0"/>
                  <a:pt x="38" y="0"/>
                  <a:pt x="38" y="0"/>
                </a:cubicBezTo>
                <a:cubicBezTo>
                  <a:pt x="40" y="0"/>
                  <a:pt x="43" y="1"/>
                  <a:pt x="44" y="2"/>
                </a:cubicBezTo>
                <a:cubicBezTo>
                  <a:pt x="56" y="14"/>
                  <a:pt x="56" y="14"/>
                  <a:pt x="56" y="14"/>
                </a:cubicBezTo>
                <a:cubicBezTo>
                  <a:pt x="58" y="16"/>
                  <a:pt x="59" y="18"/>
                  <a:pt x="59" y="20"/>
                </a:cubicBezTo>
                <a:close/>
                <a:moveTo>
                  <a:pt x="54" y="24"/>
                </a:moveTo>
                <a:cubicBezTo>
                  <a:pt x="38" y="24"/>
                  <a:pt x="38" y="24"/>
                  <a:pt x="38" y="24"/>
                </a:cubicBezTo>
                <a:cubicBezTo>
                  <a:pt x="36" y="24"/>
                  <a:pt x="34" y="22"/>
                  <a:pt x="34" y="20"/>
                </a:cubicBezTo>
                <a:cubicBezTo>
                  <a:pt x="34" y="5"/>
                  <a:pt x="34" y="5"/>
                  <a:pt x="34" y="5"/>
                </a:cubicBezTo>
                <a:cubicBezTo>
                  <a:pt x="5" y="5"/>
                  <a:pt x="5" y="5"/>
                  <a:pt x="5" y="5"/>
                </a:cubicBezTo>
                <a:cubicBezTo>
                  <a:pt x="5" y="63"/>
                  <a:pt x="5" y="63"/>
                  <a:pt x="5" y="63"/>
                </a:cubicBezTo>
                <a:cubicBezTo>
                  <a:pt x="54" y="63"/>
                  <a:pt x="54" y="63"/>
                  <a:pt x="54" y="63"/>
                </a:cubicBezTo>
                <a:lnTo>
                  <a:pt x="54" y="24"/>
                </a:lnTo>
                <a:close/>
                <a:moveTo>
                  <a:pt x="16" y="29"/>
                </a:moveTo>
                <a:cubicBezTo>
                  <a:pt x="43" y="29"/>
                  <a:pt x="43" y="29"/>
                  <a:pt x="43" y="29"/>
                </a:cubicBezTo>
                <a:cubicBezTo>
                  <a:pt x="44" y="29"/>
                  <a:pt x="44" y="29"/>
                  <a:pt x="44" y="30"/>
                </a:cubicBezTo>
                <a:cubicBezTo>
                  <a:pt x="44" y="32"/>
                  <a:pt x="44" y="32"/>
                  <a:pt x="44" y="32"/>
                </a:cubicBezTo>
                <a:cubicBezTo>
                  <a:pt x="44" y="33"/>
                  <a:pt x="44" y="34"/>
                  <a:pt x="43" y="34"/>
                </a:cubicBezTo>
                <a:cubicBezTo>
                  <a:pt x="16" y="34"/>
                  <a:pt x="16" y="34"/>
                  <a:pt x="16" y="34"/>
                </a:cubicBezTo>
                <a:cubicBezTo>
                  <a:pt x="16" y="34"/>
                  <a:pt x="15" y="33"/>
                  <a:pt x="15" y="32"/>
                </a:cubicBezTo>
                <a:cubicBezTo>
                  <a:pt x="15" y="30"/>
                  <a:pt x="15" y="30"/>
                  <a:pt x="15" y="30"/>
                </a:cubicBezTo>
                <a:cubicBezTo>
                  <a:pt x="15" y="29"/>
                  <a:pt x="16" y="29"/>
                  <a:pt x="16" y="29"/>
                </a:cubicBezTo>
                <a:close/>
                <a:moveTo>
                  <a:pt x="44" y="40"/>
                </a:moveTo>
                <a:cubicBezTo>
                  <a:pt x="44" y="42"/>
                  <a:pt x="44" y="42"/>
                  <a:pt x="44" y="42"/>
                </a:cubicBezTo>
                <a:cubicBezTo>
                  <a:pt x="44" y="43"/>
                  <a:pt x="44" y="43"/>
                  <a:pt x="43" y="43"/>
                </a:cubicBezTo>
                <a:cubicBezTo>
                  <a:pt x="16" y="43"/>
                  <a:pt x="16" y="43"/>
                  <a:pt x="16" y="43"/>
                </a:cubicBezTo>
                <a:cubicBezTo>
                  <a:pt x="16" y="43"/>
                  <a:pt x="15" y="43"/>
                  <a:pt x="15" y="42"/>
                </a:cubicBezTo>
                <a:cubicBezTo>
                  <a:pt x="15" y="40"/>
                  <a:pt x="15" y="40"/>
                  <a:pt x="15" y="40"/>
                </a:cubicBezTo>
                <a:cubicBezTo>
                  <a:pt x="15" y="39"/>
                  <a:pt x="16" y="39"/>
                  <a:pt x="16" y="39"/>
                </a:cubicBezTo>
                <a:cubicBezTo>
                  <a:pt x="43" y="39"/>
                  <a:pt x="43" y="39"/>
                  <a:pt x="43" y="39"/>
                </a:cubicBezTo>
                <a:cubicBezTo>
                  <a:pt x="44" y="39"/>
                  <a:pt x="44" y="39"/>
                  <a:pt x="44" y="40"/>
                </a:cubicBezTo>
                <a:close/>
                <a:moveTo>
                  <a:pt x="44" y="49"/>
                </a:moveTo>
                <a:cubicBezTo>
                  <a:pt x="44" y="52"/>
                  <a:pt x="44" y="52"/>
                  <a:pt x="44" y="52"/>
                </a:cubicBezTo>
                <a:cubicBezTo>
                  <a:pt x="44" y="53"/>
                  <a:pt x="44" y="53"/>
                  <a:pt x="43" y="53"/>
                </a:cubicBezTo>
                <a:cubicBezTo>
                  <a:pt x="16" y="53"/>
                  <a:pt x="16" y="53"/>
                  <a:pt x="16" y="53"/>
                </a:cubicBezTo>
                <a:cubicBezTo>
                  <a:pt x="16" y="53"/>
                  <a:pt x="15" y="53"/>
                  <a:pt x="15" y="52"/>
                </a:cubicBezTo>
                <a:cubicBezTo>
                  <a:pt x="15" y="49"/>
                  <a:pt x="15" y="49"/>
                  <a:pt x="15" y="49"/>
                </a:cubicBezTo>
                <a:cubicBezTo>
                  <a:pt x="15" y="49"/>
                  <a:pt x="16" y="48"/>
                  <a:pt x="16" y="48"/>
                </a:cubicBezTo>
                <a:cubicBezTo>
                  <a:pt x="43" y="48"/>
                  <a:pt x="43" y="48"/>
                  <a:pt x="43" y="48"/>
                </a:cubicBezTo>
                <a:cubicBezTo>
                  <a:pt x="44" y="48"/>
                  <a:pt x="44" y="49"/>
                  <a:pt x="44" y="49"/>
                </a:cubicBezTo>
                <a:close/>
                <a:moveTo>
                  <a:pt x="39" y="19"/>
                </a:moveTo>
                <a:cubicBezTo>
                  <a:pt x="54" y="19"/>
                  <a:pt x="54" y="19"/>
                  <a:pt x="54" y="19"/>
                </a:cubicBezTo>
                <a:cubicBezTo>
                  <a:pt x="53" y="18"/>
                  <a:pt x="53" y="18"/>
                  <a:pt x="53" y="18"/>
                </a:cubicBezTo>
                <a:cubicBezTo>
                  <a:pt x="41" y="6"/>
                  <a:pt x="41" y="6"/>
                  <a:pt x="41" y="6"/>
                </a:cubicBezTo>
                <a:cubicBezTo>
                  <a:pt x="41" y="5"/>
                  <a:pt x="40" y="5"/>
                  <a:pt x="39" y="5"/>
                </a:cubicBezTo>
                <a:lnTo>
                  <a:pt x="39" y="19"/>
                </a:lnTo>
                <a:close/>
              </a:path>
            </a:pathLst>
          </a:custGeom>
          <a:solidFill>
            <a:schemeClr val="tx2"/>
          </a:solidFill>
          <a:ln>
            <a:noFill/>
          </a:ln>
        </p:spPr>
        <p:txBody>
          <a:bodyPr/>
          <a:lstStyle/>
          <a:p>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23</a:t>
            </a:fld>
            <a:endParaRPr lang="en-US"/>
          </a:p>
        </p:txBody>
      </p:sp>
      <p:sp>
        <p:nvSpPr>
          <p:cNvPr id="8" name="Footer Placeholder 7"/>
          <p:cNvSpPr>
            <a:spLocks noGrp="1"/>
          </p:cNvSpPr>
          <p:nvPr>
            <p:ph type="ftr" sz="quarter" idx="11"/>
          </p:nvPr>
        </p:nvSpPr>
        <p:spPr>
          <a:xfrm>
            <a:off x="5033319" y="4778155"/>
            <a:ext cx="359138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Tree>
    <p:extLst>
      <p:ext uri="{BB962C8B-B14F-4D97-AF65-F5344CB8AC3E}">
        <p14:creationId xmlns:p14="http://schemas.microsoft.com/office/powerpoint/2010/main" val="70696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6" name="Slide Number Placeholder 5"/>
          <p:cNvSpPr>
            <a:spLocks noGrp="1"/>
          </p:cNvSpPr>
          <p:nvPr>
            <p:ph type="sldNum" sz="quarter" idx="4"/>
          </p:nvPr>
        </p:nvSpPr>
        <p:spPr/>
        <p:txBody>
          <a:bodyPr/>
          <a:lstStyle/>
          <a:p>
            <a:fld id="{42782948-4DBE-204D-AB9E-B65E067054AE}" type="slidenum">
              <a:rPr lang="en-US" smtClean="0"/>
              <a:pPr/>
              <a:t>24</a:t>
            </a:fld>
            <a:endParaRPr lang="en-US"/>
          </a:p>
        </p:txBody>
      </p:sp>
      <p:sp>
        <p:nvSpPr>
          <p:cNvPr id="8" name="Footer Placeholder 7"/>
          <p:cNvSpPr>
            <a:spLocks noGrp="1"/>
          </p:cNvSpPr>
          <p:nvPr>
            <p:ph type="ftr" sz="quarter" idx="11"/>
          </p:nvPr>
        </p:nvSpPr>
        <p:spPr>
          <a:xfrm>
            <a:off x="5025081" y="4778155"/>
            <a:ext cx="3599618"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9" name="Content Placeholder 2">
            <a:extLst>
              <a:ext uri="{FF2B5EF4-FFF2-40B4-BE49-F238E27FC236}">
                <a16:creationId xmlns:a16="http://schemas.microsoft.com/office/drawing/2014/main" id="{875603B0-6961-4809-90BC-39FFA6B4365B}"/>
              </a:ext>
            </a:extLst>
          </p:cNvPr>
          <p:cNvSpPr txBox="1">
            <a:spLocks noGrp="1"/>
          </p:cNvSpPr>
          <p:nvPr>
            <p:ph sz="quarter" idx="10"/>
          </p:nvPr>
        </p:nvSpPr>
        <p:spPr>
          <a:xfrm>
            <a:off x="374652" y="856359"/>
            <a:ext cx="7434818" cy="3715641"/>
          </a:xfrm>
          <a:prstGeom prst="rect">
            <a:avLst/>
          </a:prstGeom>
        </p:spPr>
        <p:txBody>
          <a:bodyPr vert="horz" lIns="91440" tIns="45720" rIns="91440" bIns="45720" rtlCol="0">
            <a:noAutofit/>
          </a:bodyPr>
          <a:lstStyle>
            <a:lvl1pPr marL="0" indent="0" algn="l" defTabSz="453542" rtl="0" eaLnBrk="1" latinLnBrk="0" hangingPunct="1">
              <a:spcBef>
                <a:spcPts val="0"/>
              </a:spcBef>
              <a:spcAft>
                <a:spcPts val="794"/>
              </a:spcAft>
              <a:buClr>
                <a:schemeClr val="accent1"/>
              </a:buClr>
              <a:buFont typeface="Arial"/>
              <a:buNone/>
              <a:defRPr sz="1400" b="0" i="0" kern="1200">
                <a:solidFill>
                  <a:schemeClr val="tx1"/>
                </a:solidFill>
                <a:latin typeface="Calibri" charset="0"/>
                <a:ea typeface="Calibri" charset="0"/>
                <a:cs typeface="Calibri" charset="0"/>
              </a:defRPr>
            </a:lvl1pPr>
            <a:lvl2pPr marL="678739" indent="-228346" algn="l" defTabSz="453542" rtl="0" eaLnBrk="1" latinLnBrk="0" hangingPunct="1">
              <a:spcBef>
                <a:spcPts val="0"/>
              </a:spcBef>
              <a:spcAft>
                <a:spcPts val="794"/>
              </a:spcAft>
              <a:buFont typeface="Arial"/>
              <a:buChar char="–"/>
              <a:defRPr sz="1400" b="0" i="0" kern="1200">
                <a:solidFill>
                  <a:schemeClr val="tx1"/>
                </a:solidFill>
                <a:latin typeface="Calibri" charset="0"/>
                <a:ea typeface="Calibri" charset="0"/>
                <a:cs typeface="Calibri" charset="0"/>
              </a:defRPr>
            </a:lvl2pPr>
            <a:lvl3pPr marL="907085"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3pPr>
            <a:lvl4pPr marL="1137006" indent="-229921"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4pPr>
            <a:lvl5pPr marL="1245667"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5pPr>
            <a:lvl6pPr marL="2494483" indent="-226771" algn="l" defTabSz="453542" rtl="0" eaLnBrk="1" latinLnBrk="0" hangingPunct="1">
              <a:spcBef>
                <a:spcPct val="20000"/>
              </a:spcBef>
              <a:buFont typeface="Arial"/>
              <a:buChar char="•"/>
              <a:defRPr sz="1984" kern="1200">
                <a:solidFill>
                  <a:schemeClr val="tx1"/>
                </a:solidFill>
                <a:latin typeface="+mn-lt"/>
                <a:ea typeface="+mn-ea"/>
                <a:cs typeface="+mn-cs"/>
              </a:defRPr>
            </a:lvl6pPr>
            <a:lvl7pPr marL="2948026" indent="-226771" algn="l" defTabSz="453542" rtl="0" eaLnBrk="1" latinLnBrk="0" hangingPunct="1">
              <a:spcBef>
                <a:spcPct val="20000"/>
              </a:spcBef>
              <a:buFont typeface="Arial"/>
              <a:buChar char="•"/>
              <a:defRPr sz="1984" kern="1200">
                <a:solidFill>
                  <a:schemeClr val="tx1"/>
                </a:solidFill>
                <a:latin typeface="+mn-lt"/>
                <a:ea typeface="+mn-ea"/>
                <a:cs typeface="+mn-cs"/>
              </a:defRPr>
            </a:lvl7pPr>
            <a:lvl8pPr marL="3401568" indent="-226771" algn="l" defTabSz="453542" rtl="0" eaLnBrk="1" latinLnBrk="0" hangingPunct="1">
              <a:spcBef>
                <a:spcPct val="20000"/>
              </a:spcBef>
              <a:buFont typeface="Arial"/>
              <a:buChar char="•"/>
              <a:defRPr sz="1984" kern="1200">
                <a:solidFill>
                  <a:schemeClr val="tx1"/>
                </a:solidFill>
                <a:latin typeface="+mn-lt"/>
                <a:ea typeface="+mn-ea"/>
                <a:cs typeface="+mn-cs"/>
              </a:defRPr>
            </a:lvl8pPr>
            <a:lvl9pPr marL="3855110" indent="-226771" algn="l" defTabSz="453542" rtl="0" eaLnBrk="1" latinLnBrk="0" hangingPunct="1">
              <a:spcBef>
                <a:spcPct val="20000"/>
              </a:spcBef>
              <a:buFont typeface="Arial"/>
              <a:buChar char="•"/>
              <a:defRPr sz="1984" kern="1200">
                <a:solidFill>
                  <a:schemeClr val="tx1"/>
                </a:solidFill>
                <a:latin typeface="+mn-lt"/>
                <a:ea typeface="+mn-ea"/>
                <a:cs typeface="+mn-cs"/>
              </a:defRPr>
            </a:lvl9p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Adams, M., Blumenfeld, W. J., </a:t>
            </a:r>
            <a:r>
              <a:rPr lang="en-US" dirty="0" err="1">
                <a:latin typeface="Arial" panose="020B0604020202020204" pitchFamily="34" charset="0"/>
                <a:cs typeface="Arial" panose="020B0604020202020204" pitchFamily="34" charset="0"/>
              </a:rPr>
              <a:t>Castañeda</a:t>
            </a:r>
            <a:r>
              <a:rPr lang="en-US" dirty="0">
                <a:latin typeface="Arial" panose="020B0604020202020204" pitchFamily="34" charset="0"/>
                <a:cs typeface="Arial" panose="020B0604020202020204" pitchFamily="34" charset="0"/>
              </a:rPr>
              <a:t>, C., Hackman, H. W., Peters, M. L., &amp; </a:t>
            </a:r>
            <a:r>
              <a:rPr lang="en-US" dirty="0" err="1">
                <a:latin typeface="Arial" panose="020B0604020202020204" pitchFamily="34" charset="0"/>
                <a:cs typeface="Arial" panose="020B0604020202020204" pitchFamily="34" charset="0"/>
              </a:rPr>
              <a:t>Zúñiga</a:t>
            </a:r>
            <a:r>
              <a:rPr lang="en-US" dirty="0">
                <a:latin typeface="Arial" panose="020B0604020202020204" pitchFamily="34" charset="0"/>
                <a:cs typeface="Arial" panose="020B0604020202020204" pitchFamily="34" charset="0"/>
              </a:rPr>
              <a:t>, X. (Eds.). (2013). </a:t>
            </a:r>
            <a:r>
              <a:rPr lang="en-US" i="1" dirty="0">
                <a:latin typeface="Arial" panose="020B0604020202020204" pitchFamily="34" charset="0"/>
                <a:cs typeface="Arial" panose="020B0604020202020204" pitchFamily="34" charset="0"/>
              </a:rPr>
              <a:t>Readings for diversity and social justice</a:t>
            </a:r>
            <a:r>
              <a:rPr lang="en-US" dirty="0">
                <a:latin typeface="Arial" panose="020B0604020202020204" pitchFamily="34" charset="0"/>
                <a:cs typeface="Arial" panose="020B0604020202020204" pitchFamily="34" charset="0"/>
              </a:rPr>
              <a:t>. Routledge, Taylor &amp; Francis Group.</a:t>
            </a:r>
          </a:p>
          <a:p>
            <a:pPr marL="285750" indent="-2857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Bauer, G. R., Churchill, S. M., Mahendran, M., Walwyn, C., Lizotte, D., &amp; Villa-Rueda, A. A. (2021). Intersectionality in quantitative research: A systematic review of its emergence and applications of theory and methods. </a:t>
            </a:r>
            <a:r>
              <a:rPr lang="en-US" i="1" dirty="0">
                <a:latin typeface="Arial" panose="020B0604020202020204" pitchFamily="34" charset="0"/>
                <a:cs typeface="Arial" panose="020B0604020202020204" pitchFamily="34" charset="0"/>
              </a:rPr>
              <a:t>SSM - Population Health, 14</a:t>
            </a:r>
            <a:r>
              <a:rPr lang="en-US" dirty="0">
                <a:latin typeface="Arial" panose="020B0604020202020204" pitchFamily="34" charset="0"/>
                <a:cs typeface="Arial" panose="020B0604020202020204" pitchFamily="34" charset="0"/>
              </a:rPr>
              <a:t>, 100798. </a:t>
            </a:r>
            <a:r>
              <a:rPr lang="en-US" dirty="0">
                <a:latin typeface="Arial" panose="020B0604020202020204" pitchFamily="34" charset="0"/>
                <a:cs typeface="Arial" panose="020B0604020202020204" pitchFamily="34" charset="0"/>
                <a:hlinkClick r:id="rId3"/>
              </a:rPr>
              <a:t>https://doi.org/10.1016/j.ssmph.2021.100798</a:t>
            </a:r>
            <a:endParaRPr lang="en-US" dirty="0">
              <a:latin typeface="Arial" panose="020B0604020202020204" pitchFamily="34" charset="0"/>
              <a:cs typeface="Arial" panose="020B0604020202020204" pitchFamily="34" charset="0"/>
            </a:endParaRP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Jordan, J. T., &amp; </a:t>
            </a:r>
            <a:r>
              <a:rPr kumimoji="0" lang="en-US" sz="1400" b="0" i="0" u="none" strike="noStrike" kern="1200" cap="none" spc="0" normalizeH="0" baseline="0" noProof="0" dirty="0" err="1">
                <a:ln>
                  <a:noFill/>
                </a:ln>
                <a:solidFill>
                  <a:srgbClr val="373737"/>
                </a:solidFill>
                <a:effectLst/>
                <a:uLnTx/>
                <a:uFillTx/>
                <a:latin typeface="Arial" panose="020B0604020202020204"/>
                <a:cs typeface="Arial" panose="020B0604020202020204" pitchFamily="34" charset="0"/>
              </a:rPr>
              <a:t>McNiel</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 D. E. (2020). Perceived coercion during admission into psychiatric hospitalization increases risk of suicide attempts after discharge. </a:t>
            </a:r>
            <a:r>
              <a:rPr kumimoji="0" lang="en-US" sz="1400" b="0" i="1"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Suicide &amp; Life-Threatening Behavior, 50</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(1), 180–188. </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hlinkClick r:id="rId4"/>
              </a:rPr>
              <a:t>https://doi.org/10.1111/sltb.12560</a:t>
            </a: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Mental Health America. (n.d.). </a:t>
            </a:r>
            <a:r>
              <a:rPr kumimoji="0" lang="en-US" sz="1400" b="0" i="1"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Community care</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 </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hlinkClick r:id="rId5"/>
              </a:rPr>
              <a:t>https://mhanational.org/bipoc-mental-health/community-care</a:t>
            </a: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New England Public Media. (2022). </a:t>
            </a:r>
            <a:r>
              <a:rPr kumimoji="0" lang="en-US" sz="1400" b="0" i="1" u="none" strike="noStrike" kern="1200" cap="none" spc="0" normalizeH="0" baseline="0" noProof="0" dirty="0" err="1">
                <a:ln>
                  <a:noFill/>
                </a:ln>
                <a:solidFill>
                  <a:srgbClr val="373737"/>
                </a:solidFill>
                <a:effectLst/>
                <a:uLnTx/>
                <a:uFillTx/>
                <a:latin typeface="Arial" panose="020B0604020202020204"/>
                <a:cs typeface="Arial" panose="020B0604020202020204" pitchFamily="34" charset="0"/>
              </a:rPr>
              <a:t>Estoy</a:t>
            </a:r>
            <a:r>
              <a:rPr kumimoji="0" lang="en-US" sz="1400" b="0" i="1"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 </a:t>
            </a:r>
            <a:r>
              <a:rPr kumimoji="0" lang="en-US" sz="1400" b="0" i="1" u="none" strike="noStrike" kern="1200" cap="none" spc="0" normalizeH="0" baseline="0" noProof="0" dirty="0" err="1">
                <a:ln>
                  <a:noFill/>
                </a:ln>
                <a:solidFill>
                  <a:srgbClr val="373737"/>
                </a:solidFill>
                <a:effectLst/>
                <a:uLnTx/>
                <a:uFillTx/>
                <a:latin typeface="Arial" panose="020B0604020202020204"/>
                <a:cs typeface="Arial" panose="020B0604020202020204" pitchFamily="34" charset="0"/>
              </a:rPr>
              <a:t>Aquí</a:t>
            </a:r>
            <a:r>
              <a:rPr kumimoji="0" lang="en-US" sz="1400" b="0" i="1"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 Responder program addresses mental health inequities | Connecting Point | Dec. 1, 2022</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 [Video]. YouTube. </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hlinkClick r:id="rId6"/>
              </a:rPr>
              <a:t>https://www.youtube.com/watch?v=9SV2IA-q30Q</a:t>
            </a: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indent="-285750">
              <a:spcAft>
                <a:spcPts val="8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spcAft>
                <a:spcPts val="800"/>
              </a:spcAft>
              <a:buFont typeface="Arial" panose="020B0604020202020204" pitchFamily="34" charset="0"/>
              <a:buChar char="•"/>
            </a:pPr>
            <a:endParaRPr lang="en-US" dirty="0">
              <a:latin typeface="Calibri"/>
              <a:cs typeface="Avenir Light"/>
            </a:endParaRPr>
          </a:p>
        </p:txBody>
      </p:sp>
    </p:spTree>
    <p:extLst>
      <p:ext uri="{BB962C8B-B14F-4D97-AF65-F5344CB8AC3E}">
        <p14:creationId xmlns:p14="http://schemas.microsoft.com/office/powerpoint/2010/main" val="59418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12" name="Freeform 193"/>
          <p:cNvSpPr>
            <a:spLocks noEditPoints="1"/>
          </p:cNvSpPr>
          <p:nvPr/>
        </p:nvSpPr>
        <p:spPr bwMode="auto">
          <a:xfrm>
            <a:off x="7551273" y="3442421"/>
            <a:ext cx="901068" cy="1034819"/>
          </a:xfrm>
          <a:custGeom>
            <a:avLst/>
            <a:gdLst>
              <a:gd name="T0" fmla="*/ 59 w 59"/>
              <a:gd name="T1" fmla="*/ 20 h 68"/>
              <a:gd name="T2" fmla="*/ 59 w 59"/>
              <a:gd name="T3" fmla="*/ 64 h 68"/>
              <a:gd name="T4" fmla="*/ 55 w 59"/>
              <a:gd name="T5" fmla="*/ 68 h 68"/>
              <a:gd name="T6" fmla="*/ 4 w 59"/>
              <a:gd name="T7" fmla="*/ 68 h 68"/>
              <a:gd name="T8" fmla="*/ 0 w 59"/>
              <a:gd name="T9" fmla="*/ 64 h 68"/>
              <a:gd name="T10" fmla="*/ 0 w 59"/>
              <a:gd name="T11" fmla="*/ 3 h 68"/>
              <a:gd name="T12" fmla="*/ 4 w 59"/>
              <a:gd name="T13" fmla="*/ 0 h 68"/>
              <a:gd name="T14" fmla="*/ 38 w 59"/>
              <a:gd name="T15" fmla="*/ 0 h 68"/>
              <a:gd name="T16" fmla="*/ 44 w 59"/>
              <a:gd name="T17" fmla="*/ 2 h 68"/>
              <a:gd name="T18" fmla="*/ 56 w 59"/>
              <a:gd name="T19" fmla="*/ 14 h 68"/>
              <a:gd name="T20" fmla="*/ 59 w 59"/>
              <a:gd name="T21" fmla="*/ 20 h 68"/>
              <a:gd name="T22" fmla="*/ 54 w 59"/>
              <a:gd name="T23" fmla="*/ 24 h 68"/>
              <a:gd name="T24" fmla="*/ 38 w 59"/>
              <a:gd name="T25" fmla="*/ 24 h 68"/>
              <a:gd name="T26" fmla="*/ 34 w 59"/>
              <a:gd name="T27" fmla="*/ 20 h 68"/>
              <a:gd name="T28" fmla="*/ 34 w 59"/>
              <a:gd name="T29" fmla="*/ 5 h 68"/>
              <a:gd name="T30" fmla="*/ 5 w 59"/>
              <a:gd name="T31" fmla="*/ 5 h 68"/>
              <a:gd name="T32" fmla="*/ 5 w 59"/>
              <a:gd name="T33" fmla="*/ 63 h 68"/>
              <a:gd name="T34" fmla="*/ 54 w 59"/>
              <a:gd name="T35" fmla="*/ 63 h 68"/>
              <a:gd name="T36" fmla="*/ 54 w 59"/>
              <a:gd name="T37" fmla="*/ 24 h 68"/>
              <a:gd name="T38" fmla="*/ 16 w 59"/>
              <a:gd name="T39" fmla="*/ 29 h 68"/>
              <a:gd name="T40" fmla="*/ 43 w 59"/>
              <a:gd name="T41" fmla="*/ 29 h 68"/>
              <a:gd name="T42" fmla="*/ 44 w 59"/>
              <a:gd name="T43" fmla="*/ 30 h 68"/>
              <a:gd name="T44" fmla="*/ 44 w 59"/>
              <a:gd name="T45" fmla="*/ 32 h 68"/>
              <a:gd name="T46" fmla="*/ 43 w 59"/>
              <a:gd name="T47" fmla="*/ 34 h 68"/>
              <a:gd name="T48" fmla="*/ 16 w 59"/>
              <a:gd name="T49" fmla="*/ 34 h 68"/>
              <a:gd name="T50" fmla="*/ 15 w 59"/>
              <a:gd name="T51" fmla="*/ 32 h 68"/>
              <a:gd name="T52" fmla="*/ 15 w 59"/>
              <a:gd name="T53" fmla="*/ 30 h 68"/>
              <a:gd name="T54" fmla="*/ 16 w 59"/>
              <a:gd name="T55" fmla="*/ 29 h 68"/>
              <a:gd name="T56" fmla="*/ 44 w 59"/>
              <a:gd name="T57" fmla="*/ 40 h 68"/>
              <a:gd name="T58" fmla="*/ 44 w 59"/>
              <a:gd name="T59" fmla="*/ 42 h 68"/>
              <a:gd name="T60" fmla="*/ 43 w 59"/>
              <a:gd name="T61" fmla="*/ 43 h 68"/>
              <a:gd name="T62" fmla="*/ 16 w 59"/>
              <a:gd name="T63" fmla="*/ 43 h 68"/>
              <a:gd name="T64" fmla="*/ 15 w 59"/>
              <a:gd name="T65" fmla="*/ 42 h 68"/>
              <a:gd name="T66" fmla="*/ 15 w 59"/>
              <a:gd name="T67" fmla="*/ 40 h 68"/>
              <a:gd name="T68" fmla="*/ 16 w 59"/>
              <a:gd name="T69" fmla="*/ 39 h 68"/>
              <a:gd name="T70" fmla="*/ 43 w 59"/>
              <a:gd name="T71" fmla="*/ 39 h 68"/>
              <a:gd name="T72" fmla="*/ 44 w 59"/>
              <a:gd name="T73" fmla="*/ 40 h 68"/>
              <a:gd name="T74" fmla="*/ 44 w 59"/>
              <a:gd name="T75" fmla="*/ 49 h 68"/>
              <a:gd name="T76" fmla="*/ 44 w 59"/>
              <a:gd name="T77" fmla="*/ 52 h 68"/>
              <a:gd name="T78" fmla="*/ 43 w 59"/>
              <a:gd name="T79" fmla="*/ 53 h 68"/>
              <a:gd name="T80" fmla="*/ 16 w 59"/>
              <a:gd name="T81" fmla="*/ 53 h 68"/>
              <a:gd name="T82" fmla="*/ 15 w 59"/>
              <a:gd name="T83" fmla="*/ 52 h 68"/>
              <a:gd name="T84" fmla="*/ 15 w 59"/>
              <a:gd name="T85" fmla="*/ 49 h 68"/>
              <a:gd name="T86" fmla="*/ 16 w 59"/>
              <a:gd name="T87" fmla="*/ 48 h 68"/>
              <a:gd name="T88" fmla="*/ 43 w 59"/>
              <a:gd name="T89" fmla="*/ 48 h 68"/>
              <a:gd name="T90" fmla="*/ 44 w 59"/>
              <a:gd name="T91" fmla="*/ 49 h 68"/>
              <a:gd name="T92" fmla="*/ 39 w 59"/>
              <a:gd name="T93" fmla="*/ 19 h 68"/>
              <a:gd name="T94" fmla="*/ 54 w 59"/>
              <a:gd name="T95" fmla="*/ 19 h 68"/>
              <a:gd name="T96" fmla="*/ 53 w 59"/>
              <a:gd name="T97" fmla="*/ 18 h 68"/>
              <a:gd name="T98" fmla="*/ 41 w 59"/>
              <a:gd name="T99" fmla="*/ 6 h 68"/>
              <a:gd name="T100" fmla="*/ 39 w 59"/>
              <a:gd name="T101" fmla="*/ 5 h 68"/>
              <a:gd name="T102" fmla="*/ 39 w 59"/>
              <a:gd name="T103" fmla="*/ 1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68">
                <a:moveTo>
                  <a:pt x="59" y="20"/>
                </a:moveTo>
                <a:cubicBezTo>
                  <a:pt x="59" y="64"/>
                  <a:pt x="59" y="64"/>
                  <a:pt x="59" y="64"/>
                </a:cubicBezTo>
                <a:cubicBezTo>
                  <a:pt x="59" y="66"/>
                  <a:pt x="57" y="68"/>
                  <a:pt x="55" y="68"/>
                </a:cubicBezTo>
                <a:cubicBezTo>
                  <a:pt x="4" y="68"/>
                  <a:pt x="4" y="68"/>
                  <a:pt x="4" y="68"/>
                </a:cubicBezTo>
                <a:cubicBezTo>
                  <a:pt x="2" y="68"/>
                  <a:pt x="0" y="66"/>
                  <a:pt x="0" y="64"/>
                </a:cubicBezTo>
                <a:cubicBezTo>
                  <a:pt x="0" y="3"/>
                  <a:pt x="0" y="3"/>
                  <a:pt x="0" y="3"/>
                </a:cubicBezTo>
                <a:cubicBezTo>
                  <a:pt x="0" y="1"/>
                  <a:pt x="2" y="0"/>
                  <a:pt x="4" y="0"/>
                </a:cubicBezTo>
                <a:cubicBezTo>
                  <a:pt x="38" y="0"/>
                  <a:pt x="38" y="0"/>
                  <a:pt x="38" y="0"/>
                </a:cubicBezTo>
                <a:cubicBezTo>
                  <a:pt x="40" y="0"/>
                  <a:pt x="43" y="1"/>
                  <a:pt x="44" y="2"/>
                </a:cubicBezTo>
                <a:cubicBezTo>
                  <a:pt x="56" y="14"/>
                  <a:pt x="56" y="14"/>
                  <a:pt x="56" y="14"/>
                </a:cubicBezTo>
                <a:cubicBezTo>
                  <a:pt x="58" y="16"/>
                  <a:pt x="59" y="18"/>
                  <a:pt x="59" y="20"/>
                </a:cubicBezTo>
                <a:close/>
                <a:moveTo>
                  <a:pt x="54" y="24"/>
                </a:moveTo>
                <a:cubicBezTo>
                  <a:pt x="38" y="24"/>
                  <a:pt x="38" y="24"/>
                  <a:pt x="38" y="24"/>
                </a:cubicBezTo>
                <a:cubicBezTo>
                  <a:pt x="36" y="24"/>
                  <a:pt x="34" y="22"/>
                  <a:pt x="34" y="20"/>
                </a:cubicBezTo>
                <a:cubicBezTo>
                  <a:pt x="34" y="5"/>
                  <a:pt x="34" y="5"/>
                  <a:pt x="34" y="5"/>
                </a:cubicBezTo>
                <a:cubicBezTo>
                  <a:pt x="5" y="5"/>
                  <a:pt x="5" y="5"/>
                  <a:pt x="5" y="5"/>
                </a:cubicBezTo>
                <a:cubicBezTo>
                  <a:pt x="5" y="63"/>
                  <a:pt x="5" y="63"/>
                  <a:pt x="5" y="63"/>
                </a:cubicBezTo>
                <a:cubicBezTo>
                  <a:pt x="54" y="63"/>
                  <a:pt x="54" y="63"/>
                  <a:pt x="54" y="63"/>
                </a:cubicBezTo>
                <a:lnTo>
                  <a:pt x="54" y="24"/>
                </a:lnTo>
                <a:close/>
                <a:moveTo>
                  <a:pt x="16" y="29"/>
                </a:moveTo>
                <a:cubicBezTo>
                  <a:pt x="43" y="29"/>
                  <a:pt x="43" y="29"/>
                  <a:pt x="43" y="29"/>
                </a:cubicBezTo>
                <a:cubicBezTo>
                  <a:pt x="44" y="29"/>
                  <a:pt x="44" y="29"/>
                  <a:pt x="44" y="30"/>
                </a:cubicBezTo>
                <a:cubicBezTo>
                  <a:pt x="44" y="32"/>
                  <a:pt x="44" y="32"/>
                  <a:pt x="44" y="32"/>
                </a:cubicBezTo>
                <a:cubicBezTo>
                  <a:pt x="44" y="33"/>
                  <a:pt x="44" y="34"/>
                  <a:pt x="43" y="34"/>
                </a:cubicBezTo>
                <a:cubicBezTo>
                  <a:pt x="16" y="34"/>
                  <a:pt x="16" y="34"/>
                  <a:pt x="16" y="34"/>
                </a:cubicBezTo>
                <a:cubicBezTo>
                  <a:pt x="16" y="34"/>
                  <a:pt x="15" y="33"/>
                  <a:pt x="15" y="32"/>
                </a:cubicBezTo>
                <a:cubicBezTo>
                  <a:pt x="15" y="30"/>
                  <a:pt x="15" y="30"/>
                  <a:pt x="15" y="30"/>
                </a:cubicBezTo>
                <a:cubicBezTo>
                  <a:pt x="15" y="29"/>
                  <a:pt x="16" y="29"/>
                  <a:pt x="16" y="29"/>
                </a:cubicBezTo>
                <a:close/>
                <a:moveTo>
                  <a:pt x="44" y="40"/>
                </a:moveTo>
                <a:cubicBezTo>
                  <a:pt x="44" y="42"/>
                  <a:pt x="44" y="42"/>
                  <a:pt x="44" y="42"/>
                </a:cubicBezTo>
                <a:cubicBezTo>
                  <a:pt x="44" y="43"/>
                  <a:pt x="44" y="43"/>
                  <a:pt x="43" y="43"/>
                </a:cubicBezTo>
                <a:cubicBezTo>
                  <a:pt x="16" y="43"/>
                  <a:pt x="16" y="43"/>
                  <a:pt x="16" y="43"/>
                </a:cubicBezTo>
                <a:cubicBezTo>
                  <a:pt x="16" y="43"/>
                  <a:pt x="15" y="43"/>
                  <a:pt x="15" y="42"/>
                </a:cubicBezTo>
                <a:cubicBezTo>
                  <a:pt x="15" y="40"/>
                  <a:pt x="15" y="40"/>
                  <a:pt x="15" y="40"/>
                </a:cubicBezTo>
                <a:cubicBezTo>
                  <a:pt x="15" y="39"/>
                  <a:pt x="16" y="39"/>
                  <a:pt x="16" y="39"/>
                </a:cubicBezTo>
                <a:cubicBezTo>
                  <a:pt x="43" y="39"/>
                  <a:pt x="43" y="39"/>
                  <a:pt x="43" y="39"/>
                </a:cubicBezTo>
                <a:cubicBezTo>
                  <a:pt x="44" y="39"/>
                  <a:pt x="44" y="39"/>
                  <a:pt x="44" y="40"/>
                </a:cubicBezTo>
                <a:close/>
                <a:moveTo>
                  <a:pt x="44" y="49"/>
                </a:moveTo>
                <a:cubicBezTo>
                  <a:pt x="44" y="52"/>
                  <a:pt x="44" y="52"/>
                  <a:pt x="44" y="52"/>
                </a:cubicBezTo>
                <a:cubicBezTo>
                  <a:pt x="44" y="53"/>
                  <a:pt x="44" y="53"/>
                  <a:pt x="43" y="53"/>
                </a:cubicBezTo>
                <a:cubicBezTo>
                  <a:pt x="16" y="53"/>
                  <a:pt x="16" y="53"/>
                  <a:pt x="16" y="53"/>
                </a:cubicBezTo>
                <a:cubicBezTo>
                  <a:pt x="16" y="53"/>
                  <a:pt x="15" y="53"/>
                  <a:pt x="15" y="52"/>
                </a:cubicBezTo>
                <a:cubicBezTo>
                  <a:pt x="15" y="49"/>
                  <a:pt x="15" y="49"/>
                  <a:pt x="15" y="49"/>
                </a:cubicBezTo>
                <a:cubicBezTo>
                  <a:pt x="15" y="49"/>
                  <a:pt x="16" y="48"/>
                  <a:pt x="16" y="48"/>
                </a:cubicBezTo>
                <a:cubicBezTo>
                  <a:pt x="43" y="48"/>
                  <a:pt x="43" y="48"/>
                  <a:pt x="43" y="48"/>
                </a:cubicBezTo>
                <a:cubicBezTo>
                  <a:pt x="44" y="48"/>
                  <a:pt x="44" y="49"/>
                  <a:pt x="44" y="49"/>
                </a:cubicBezTo>
                <a:close/>
                <a:moveTo>
                  <a:pt x="39" y="19"/>
                </a:moveTo>
                <a:cubicBezTo>
                  <a:pt x="54" y="19"/>
                  <a:pt x="54" y="19"/>
                  <a:pt x="54" y="19"/>
                </a:cubicBezTo>
                <a:cubicBezTo>
                  <a:pt x="53" y="18"/>
                  <a:pt x="53" y="18"/>
                  <a:pt x="53" y="18"/>
                </a:cubicBezTo>
                <a:cubicBezTo>
                  <a:pt x="41" y="6"/>
                  <a:pt x="41" y="6"/>
                  <a:pt x="41" y="6"/>
                </a:cubicBezTo>
                <a:cubicBezTo>
                  <a:pt x="41" y="5"/>
                  <a:pt x="40" y="5"/>
                  <a:pt x="39" y="5"/>
                </a:cubicBezTo>
                <a:lnTo>
                  <a:pt x="39" y="19"/>
                </a:lnTo>
                <a:close/>
              </a:path>
            </a:pathLst>
          </a:custGeom>
          <a:solidFill>
            <a:schemeClr val="tx2"/>
          </a:solidFill>
          <a:ln>
            <a:noFill/>
          </a:ln>
        </p:spPr>
        <p:txBody>
          <a:bodyPr/>
          <a:lstStyle/>
          <a:p>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25</a:t>
            </a:fld>
            <a:endParaRPr lang="en-US"/>
          </a:p>
        </p:txBody>
      </p:sp>
      <p:sp>
        <p:nvSpPr>
          <p:cNvPr id="8" name="Footer Placeholder 7"/>
          <p:cNvSpPr>
            <a:spLocks noGrp="1"/>
          </p:cNvSpPr>
          <p:nvPr>
            <p:ph type="ftr" sz="quarter" idx="11"/>
          </p:nvPr>
        </p:nvSpPr>
        <p:spPr>
          <a:xfrm>
            <a:off x="5025081" y="4778155"/>
            <a:ext cx="3599618"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9" name="Content Placeholder 2">
            <a:extLst>
              <a:ext uri="{FF2B5EF4-FFF2-40B4-BE49-F238E27FC236}">
                <a16:creationId xmlns:a16="http://schemas.microsoft.com/office/drawing/2014/main" id="{875603B0-6961-4809-90BC-39FFA6B4365B}"/>
              </a:ext>
            </a:extLst>
          </p:cNvPr>
          <p:cNvSpPr txBox="1">
            <a:spLocks noGrp="1"/>
          </p:cNvSpPr>
          <p:nvPr>
            <p:ph sz="quarter" idx="10"/>
          </p:nvPr>
        </p:nvSpPr>
        <p:spPr>
          <a:xfrm>
            <a:off x="374652" y="856359"/>
            <a:ext cx="6891121" cy="3620881"/>
          </a:xfrm>
          <a:prstGeom prst="rect">
            <a:avLst/>
          </a:prstGeom>
        </p:spPr>
        <p:txBody>
          <a:bodyPr vert="horz" lIns="91440" tIns="45720" rIns="91440" bIns="45720" rtlCol="0">
            <a:noAutofit/>
          </a:bodyPr>
          <a:lstStyle>
            <a:lvl1pPr marL="0" indent="0" algn="l" defTabSz="453542" rtl="0" eaLnBrk="1" latinLnBrk="0" hangingPunct="1">
              <a:spcBef>
                <a:spcPts val="0"/>
              </a:spcBef>
              <a:spcAft>
                <a:spcPts val="794"/>
              </a:spcAft>
              <a:buClr>
                <a:schemeClr val="accent1"/>
              </a:buClr>
              <a:buFont typeface="Arial"/>
              <a:buNone/>
              <a:defRPr sz="1400" b="0" i="0" kern="1200">
                <a:solidFill>
                  <a:schemeClr val="tx1"/>
                </a:solidFill>
                <a:latin typeface="Calibri" charset="0"/>
                <a:ea typeface="Calibri" charset="0"/>
                <a:cs typeface="Calibri" charset="0"/>
              </a:defRPr>
            </a:lvl1pPr>
            <a:lvl2pPr marL="678739" indent="-228346" algn="l" defTabSz="453542" rtl="0" eaLnBrk="1" latinLnBrk="0" hangingPunct="1">
              <a:spcBef>
                <a:spcPts val="0"/>
              </a:spcBef>
              <a:spcAft>
                <a:spcPts val="794"/>
              </a:spcAft>
              <a:buFont typeface="Arial"/>
              <a:buChar char="–"/>
              <a:defRPr sz="1400" b="0" i="0" kern="1200">
                <a:solidFill>
                  <a:schemeClr val="tx1"/>
                </a:solidFill>
                <a:latin typeface="Calibri" charset="0"/>
                <a:ea typeface="Calibri" charset="0"/>
                <a:cs typeface="Calibri" charset="0"/>
              </a:defRPr>
            </a:lvl2pPr>
            <a:lvl3pPr marL="907085"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3pPr>
            <a:lvl4pPr marL="1137006" indent="-229921"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4pPr>
            <a:lvl5pPr marL="1245667"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5pPr>
            <a:lvl6pPr marL="2494483" indent="-226771" algn="l" defTabSz="453542" rtl="0" eaLnBrk="1" latinLnBrk="0" hangingPunct="1">
              <a:spcBef>
                <a:spcPct val="20000"/>
              </a:spcBef>
              <a:buFont typeface="Arial"/>
              <a:buChar char="•"/>
              <a:defRPr sz="1984" kern="1200">
                <a:solidFill>
                  <a:schemeClr val="tx1"/>
                </a:solidFill>
                <a:latin typeface="+mn-lt"/>
                <a:ea typeface="+mn-ea"/>
                <a:cs typeface="+mn-cs"/>
              </a:defRPr>
            </a:lvl6pPr>
            <a:lvl7pPr marL="2948026" indent="-226771" algn="l" defTabSz="453542" rtl="0" eaLnBrk="1" latinLnBrk="0" hangingPunct="1">
              <a:spcBef>
                <a:spcPct val="20000"/>
              </a:spcBef>
              <a:buFont typeface="Arial"/>
              <a:buChar char="•"/>
              <a:defRPr sz="1984" kern="1200">
                <a:solidFill>
                  <a:schemeClr val="tx1"/>
                </a:solidFill>
                <a:latin typeface="+mn-lt"/>
                <a:ea typeface="+mn-ea"/>
                <a:cs typeface="+mn-cs"/>
              </a:defRPr>
            </a:lvl7pPr>
            <a:lvl8pPr marL="3401568" indent="-226771" algn="l" defTabSz="453542" rtl="0" eaLnBrk="1" latinLnBrk="0" hangingPunct="1">
              <a:spcBef>
                <a:spcPct val="20000"/>
              </a:spcBef>
              <a:buFont typeface="Arial"/>
              <a:buChar char="•"/>
              <a:defRPr sz="1984" kern="1200">
                <a:solidFill>
                  <a:schemeClr val="tx1"/>
                </a:solidFill>
                <a:latin typeface="+mn-lt"/>
                <a:ea typeface="+mn-ea"/>
                <a:cs typeface="+mn-cs"/>
              </a:defRPr>
            </a:lvl8pPr>
            <a:lvl9pPr marL="3855110" indent="-226771" algn="l" defTabSz="453542" rtl="0" eaLnBrk="1" latinLnBrk="0" hangingPunct="1">
              <a:spcBef>
                <a:spcPct val="20000"/>
              </a:spcBef>
              <a:buFont typeface="Arial"/>
              <a:buChar char="•"/>
              <a:defRPr sz="1984" kern="1200">
                <a:solidFill>
                  <a:schemeClr val="tx1"/>
                </a:solidFill>
                <a:latin typeface="+mn-lt"/>
                <a:ea typeface="+mn-ea"/>
                <a:cs typeface="+mn-cs"/>
              </a:defRPr>
            </a:lvl9pPr>
          </a:lstStyle>
          <a:p>
            <a:pPr marL="285750" indent="-285750">
              <a:buFont typeface="Arial" panose="020B0604020202020204" pitchFamily="34" charset="0"/>
              <a:buChar char="•"/>
            </a:pPr>
            <a:r>
              <a:rPr lang="en-US" dirty="0">
                <a:latin typeface="+mn-lt"/>
              </a:rPr>
              <a:t>Reynolds, V. (2022). Hate kills: A social justice response to “suicide.” In J. White, I. Marsh, M. J. </a:t>
            </a:r>
            <a:r>
              <a:rPr lang="en-US" dirty="0" err="1">
                <a:latin typeface="+mn-lt"/>
              </a:rPr>
              <a:t>Kral</a:t>
            </a:r>
            <a:r>
              <a:rPr lang="en-US" dirty="0">
                <a:latin typeface="+mn-lt"/>
              </a:rPr>
              <a:t>, &amp; J. Morris (Eds.), </a:t>
            </a:r>
            <a:r>
              <a:rPr lang="en-US" i="1" dirty="0">
                <a:latin typeface="+mn-lt"/>
              </a:rPr>
              <a:t>Critical suicidology: Transforming suicide research and prevention for the 21st century</a:t>
            </a:r>
            <a:r>
              <a:rPr lang="en-US" dirty="0">
                <a:latin typeface="+mn-lt"/>
              </a:rPr>
              <a:t> (pp. 169-187). University of British Columbia Press.</a:t>
            </a: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Thomeer, M. B., Moody, M. D., &amp; </a:t>
            </a:r>
            <a:r>
              <a:rPr kumimoji="0" lang="en-US" sz="1400" b="0" i="0" u="none" strike="noStrike" kern="1200" cap="none" spc="0" normalizeH="0" baseline="0" noProof="0" dirty="0" err="1">
                <a:ln>
                  <a:noFill/>
                </a:ln>
                <a:solidFill>
                  <a:srgbClr val="373737"/>
                </a:solidFill>
                <a:effectLst/>
                <a:uLnTx/>
                <a:uFillTx/>
                <a:latin typeface="Arial" panose="020B0604020202020204"/>
                <a:cs typeface="Arial" panose="020B0604020202020204" pitchFamily="34" charset="0"/>
              </a:rPr>
              <a:t>Yahirun</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 J. (2023). Racial and ethnic disparities in mental health and mental health care during the COVID-19 pandemic. </a:t>
            </a:r>
            <a:r>
              <a:rPr kumimoji="0" lang="en-US" sz="1400" b="0" i="1"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Journal of Racial and Ethnic Health Disparities, 10</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(2), 961–976. </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hlinkClick r:id="rId3"/>
              </a:rPr>
              <a:t>https://doi.org/10.1007/s40615-022-01284-9</a:t>
            </a: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marR="0" lvl="0" indent="-28575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rPr>
              <a:t>Washington Post. (2024). Fatal force: Police shootings database. </a:t>
            </a:r>
            <a:r>
              <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hlinkClick r:id="rId4"/>
              </a:rPr>
              <a:t>https://www.washingtonpost.com/graphics/investigations/police-shootings-database/</a:t>
            </a:r>
            <a:endParaRPr kumimoji="0" lang="en-US" sz="1400" b="0" i="0" u="none" strike="noStrike" kern="1200" cap="none" spc="0" normalizeH="0" baseline="0" noProof="0" dirty="0">
              <a:ln>
                <a:noFill/>
              </a:ln>
              <a:solidFill>
                <a:srgbClr val="373737"/>
              </a:solidFill>
              <a:effectLst/>
              <a:uLnTx/>
              <a:uFillTx/>
              <a:latin typeface="Arial" panose="020B0604020202020204"/>
              <a:cs typeface="Arial" panose="020B0604020202020204" pitchFamily="34" charset="0"/>
            </a:endParaRPr>
          </a:p>
          <a:p>
            <a:pPr marL="285750" indent="-285750">
              <a:buFont typeface="Arial" panose="020B0604020202020204" pitchFamily="34" charset="0"/>
              <a:buChar char="•"/>
            </a:pPr>
            <a:endParaRPr lang="en-US" dirty="0">
              <a:latin typeface="+mn-lt"/>
            </a:endParaRPr>
          </a:p>
          <a:p>
            <a:pPr marL="285750" indent="-285750">
              <a:spcAft>
                <a:spcPts val="800"/>
              </a:spcAft>
              <a:buFont typeface="Arial" panose="020B0604020202020204" pitchFamily="34" charset="0"/>
              <a:buChar char="•"/>
            </a:pPr>
            <a:endParaRPr lang="en-US" dirty="0">
              <a:latin typeface="+mn-lt"/>
              <a:cs typeface="Arial" panose="020B0604020202020204" pitchFamily="34" charset="0"/>
            </a:endParaRPr>
          </a:p>
          <a:p>
            <a:pPr marL="342900" indent="-342900">
              <a:spcAft>
                <a:spcPts val="800"/>
              </a:spcAft>
              <a:buFont typeface="Arial" panose="020B0604020202020204" pitchFamily="34" charset="0"/>
              <a:buChar char="•"/>
            </a:pPr>
            <a:endParaRPr lang="en-US" dirty="0">
              <a:latin typeface="Calibri"/>
              <a:cs typeface="Avenir Light"/>
            </a:endParaRPr>
          </a:p>
        </p:txBody>
      </p:sp>
    </p:spTree>
    <p:extLst>
      <p:ext uri="{BB962C8B-B14F-4D97-AF65-F5344CB8AC3E}">
        <p14:creationId xmlns:p14="http://schemas.microsoft.com/office/powerpoint/2010/main" val="34291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71103" y="2691542"/>
            <a:ext cx="3708628" cy="1235691"/>
          </a:xfrm>
          <a:prstGeom prst="rect">
            <a:avLst/>
          </a:prstGeom>
        </p:spPr>
        <p:txBody>
          <a:bodyPr vert="horz" lIns="90712" tIns="45356" rIns="90712" bIns="45356" rtlCol="0" anchor="t">
            <a:noAutofit/>
          </a:bodyPr>
          <a:lstStyle>
            <a:lvl1pPr algn="l" defTabSz="914400" rtl="0" eaLnBrk="1" latinLnBrk="0" hangingPunct="1">
              <a:lnSpc>
                <a:spcPct val="100000"/>
              </a:lnSpc>
              <a:spcBef>
                <a:spcPct val="0"/>
              </a:spcBef>
              <a:buNone/>
              <a:defRPr sz="3000" b="1" i="0" kern="1200" baseline="0">
                <a:solidFill>
                  <a:schemeClr val="tx2"/>
                </a:solidFill>
                <a:latin typeface="Arial"/>
                <a:ea typeface="Open Sans Light" panose="020B0306030504020204" pitchFamily="34" charset="0"/>
                <a:cs typeface="Arial Narrow Bold"/>
              </a:defRPr>
            </a:lvl1pPr>
          </a:lstStyle>
          <a:p>
            <a:endParaRPr lang="en-US" sz="1400" b="0" dirty="0">
              <a:solidFill>
                <a:schemeClr val="tx1"/>
              </a:solidFill>
              <a:latin typeface="Arial" charset="0"/>
              <a:ea typeface="Arial" charset="0"/>
              <a:cs typeface="Arial" charset="0"/>
            </a:endParaRPr>
          </a:p>
          <a:p>
            <a:r>
              <a:rPr lang="en-US" sz="1400" b="0" dirty="0">
                <a:solidFill>
                  <a:schemeClr val="tx1"/>
                </a:solidFill>
                <a:latin typeface="Arial" charset="0"/>
                <a:ea typeface="Arial" charset="0"/>
                <a:cs typeface="Arial" charset="0"/>
              </a:rPr>
              <a:t>Ysabel Garcia</a:t>
            </a:r>
          </a:p>
          <a:p>
            <a:r>
              <a:rPr lang="en-US" sz="1400" b="0" dirty="0">
                <a:solidFill>
                  <a:schemeClr val="tx1"/>
                </a:solidFill>
                <a:latin typeface="Arial" charset="0"/>
                <a:ea typeface="Arial" charset="0"/>
                <a:cs typeface="Arial" charset="0"/>
                <a:hlinkClick r:id="rId3"/>
              </a:rPr>
              <a:t>estoyaquicommunity@gmail.com</a:t>
            </a:r>
            <a:r>
              <a:rPr lang="en-US" sz="1400" b="0" dirty="0">
                <a:solidFill>
                  <a:schemeClr val="tx1"/>
                </a:solidFill>
                <a:latin typeface="Arial" charset="0"/>
                <a:ea typeface="Arial" charset="0"/>
                <a:cs typeface="Arial" charset="0"/>
              </a:rPr>
              <a:t> </a:t>
            </a:r>
          </a:p>
          <a:p>
            <a:endParaRPr lang="en-US" sz="1400" b="0" dirty="0">
              <a:solidFill>
                <a:schemeClr val="tx1"/>
              </a:solidFill>
              <a:latin typeface="Arial" charset="0"/>
              <a:ea typeface="Arial" charset="0"/>
              <a:cs typeface="Arial" charset="0"/>
            </a:endParaRPr>
          </a:p>
          <a:p>
            <a:pPr defTabSz="914378"/>
            <a:endParaRPr lang="en-US" sz="1389" b="0" dirty="0">
              <a:solidFill>
                <a:srgbClr val="373737"/>
              </a:solidFill>
              <a:latin typeface="Arial" charset="0"/>
              <a:ea typeface="Arial" charset="0"/>
              <a:cs typeface="Arial" charset="0"/>
            </a:endParaRPr>
          </a:p>
          <a:p>
            <a:pPr defTabSz="914378"/>
            <a:endParaRPr lang="en-US" sz="1389" b="0" dirty="0">
              <a:solidFill>
                <a:srgbClr val="373737"/>
              </a:solidFill>
              <a:latin typeface="Arial" charset="0"/>
              <a:ea typeface="Arial" charset="0"/>
              <a:cs typeface="Arial" charset="0"/>
            </a:endParaRPr>
          </a:p>
          <a:p>
            <a:pPr defTabSz="914378"/>
            <a:endParaRPr lang="en-US" sz="1389" b="0" dirty="0">
              <a:solidFill>
                <a:srgbClr val="373737"/>
              </a:solidFill>
              <a:latin typeface="Arial" charset="0"/>
              <a:ea typeface="Arial" charset="0"/>
              <a:cs typeface="Arial" charset="0"/>
            </a:endParaRPr>
          </a:p>
        </p:txBody>
      </p:sp>
      <p:sp>
        <p:nvSpPr>
          <p:cNvPr id="17" name="Text Placeholder 5"/>
          <p:cNvSpPr txBox="1">
            <a:spLocks/>
          </p:cNvSpPr>
          <p:nvPr/>
        </p:nvSpPr>
        <p:spPr>
          <a:xfrm>
            <a:off x="371103" y="1414816"/>
            <a:ext cx="6288977" cy="48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Aft>
                <a:spcPts val="0"/>
              </a:spcAft>
            </a:pPr>
            <a:r>
              <a:rPr lang="en-US" sz="2700" dirty="0">
                <a:solidFill>
                  <a:srgbClr val="373737"/>
                </a:solidFill>
                <a:cs typeface="Arial" charset="0"/>
              </a:rPr>
              <a:t>Thank you!</a:t>
            </a:r>
          </a:p>
        </p:txBody>
      </p:sp>
      <p:cxnSp>
        <p:nvCxnSpPr>
          <p:cNvPr id="26" name="Straight Connector 25"/>
          <p:cNvCxnSpPr/>
          <p:nvPr/>
        </p:nvCxnSpPr>
        <p:spPr>
          <a:xfrm>
            <a:off x="466087" y="2492561"/>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 name="Picture 1" descr="Qr code&#10;&#10;Description automatically generated">
            <a:extLst>
              <a:ext uri="{FF2B5EF4-FFF2-40B4-BE49-F238E27FC236}">
                <a16:creationId xmlns:a16="http://schemas.microsoft.com/office/drawing/2014/main" id="{12C89C17-7D0C-B35F-59EF-03A4DB2F1125}"/>
              </a:ext>
            </a:extLst>
          </p:cNvPr>
          <p:cNvPicPr>
            <a:picLocks noChangeAspect="1"/>
          </p:cNvPicPr>
          <p:nvPr/>
        </p:nvPicPr>
        <p:blipFill>
          <a:blip r:embed="rId4"/>
          <a:stretch>
            <a:fillRect/>
          </a:stretch>
        </p:blipFill>
        <p:spPr>
          <a:xfrm>
            <a:off x="5458357" y="700711"/>
            <a:ext cx="2403441" cy="2403441"/>
          </a:xfrm>
          <a:prstGeom prst="rect">
            <a:avLst/>
          </a:prstGeom>
        </p:spPr>
      </p:pic>
      <p:sp>
        <p:nvSpPr>
          <p:cNvPr id="4" name="TextBox 3">
            <a:extLst>
              <a:ext uri="{FF2B5EF4-FFF2-40B4-BE49-F238E27FC236}">
                <a16:creationId xmlns:a16="http://schemas.microsoft.com/office/drawing/2014/main" id="{A2830764-11EB-11CC-C373-DB52433AC905}"/>
              </a:ext>
            </a:extLst>
          </p:cNvPr>
          <p:cNvSpPr txBox="1"/>
          <p:nvPr/>
        </p:nvSpPr>
        <p:spPr>
          <a:xfrm>
            <a:off x="4805763" y="3041015"/>
            <a:ext cx="3708628" cy="400110"/>
          </a:xfrm>
          <a:prstGeom prst="rect">
            <a:avLst/>
          </a:prstGeom>
          <a:noFill/>
        </p:spPr>
        <p:txBody>
          <a:bodyPr wrap="square">
            <a:spAutoFit/>
          </a:bodyPr>
          <a:lstStyle/>
          <a:p>
            <a:pPr defTabSz="457189"/>
            <a:r>
              <a:rPr lang="en-US" sz="2000" dirty="0">
                <a:solidFill>
                  <a:srgbClr val="373737"/>
                </a:solidFill>
                <a:latin typeface="Arial" panose="020B0604020202020204"/>
                <a:cs typeface="Arial" charset="0"/>
              </a:rPr>
              <a:t>Subscribe to the </a:t>
            </a:r>
            <a:r>
              <a:rPr lang="en-US" sz="2000" i="1" dirty="0">
                <a:solidFill>
                  <a:srgbClr val="0065A4"/>
                </a:solidFill>
                <a:latin typeface="Arial" panose="020B0604020202020204"/>
                <a:cs typeface="Arial" charset="0"/>
              </a:rPr>
              <a:t>Weekly Spark</a:t>
            </a:r>
          </a:p>
        </p:txBody>
      </p:sp>
      <p:sp>
        <p:nvSpPr>
          <p:cNvPr id="5" name="TextBox 4">
            <a:extLst>
              <a:ext uri="{FF2B5EF4-FFF2-40B4-BE49-F238E27FC236}">
                <a16:creationId xmlns:a16="http://schemas.microsoft.com/office/drawing/2014/main" id="{EDE6C62D-FED4-4555-F8B0-C8207B4EF83F}"/>
              </a:ext>
            </a:extLst>
          </p:cNvPr>
          <p:cNvSpPr txBox="1"/>
          <p:nvPr/>
        </p:nvSpPr>
        <p:spPr>
          <a:xfrm>
            <a:off x="4805763" y="3441126"/>
            <a:ext cx="3708628" cy="738664"/>
          </a:xfrm>
          <a:prstGeom prst="rect">
            <a:avLst/>
          </a:prstGeom>
          <a:noFill/>
        </p:spPr>
        <p:txBody>
          <a:bodyPr wrap="square">
            <a:spAutoFit/>
          </a:bodyPr>
          <a:lstStyle/>
          <a:p>
            <a:pPr defTabSz="457189"/>
            <a:r>
              <a:rPr lang="en-US" sz="1400" dirty="0">
                <a:solidFill>
                  <a:srgbClr val="373737"/>
                </a:solidFill>
                <a:latin typeface="Arial" panose="020B0604020202020204"/>
                <a:cs typeface="Arial" charset="0"/>
              </a:rPr>
              <a:t>Sign up to receive the latest news, research, and announcements from SPRC delivered to your inbox.</a:t>
            </a:r>
          </a:p>
        </p:txBody>
      </p:sp>
      <p:pic>
        <p:nvPicPr>
          <p:cNvPr id="6" name="Picture 5" descr="Qr code&#10;&#10;Description automatically generated">
            <a:extLst>
              <a:ext uri="{FF2B5EF4-FFF2-40B4-BE49-F238E27FC236}">
                <a16:creationId xmlns:a16="http://schemas.microsoft.com/office/drawing/2014/main" id="{AC1220EB-7A89-779F-98FE-FB132CD25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6310" y="648120"/>
            <a:ext cx="2445488" cy="2445488"/>
          </a:xfrm>
          <a:prstGeom prst="rect">
            <a:avLst/>
          </a:prstGeom>
        </p:spPr>
      </p:pic>
    </p:spTree>
    <p:extLst>
      <p:ext uri="{BB962C8B-B14F-4D97-AF65-F5344CB8AC3E}">
        <p14:creationId xmlns:p14="http://schemas.microsoft.com/office/powerpoint/2010/main" val="11266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Suicide Prevention Resource Center (SPRC) is the only federally funded resource center devoted to advancing the implementation of the </a:t>
            </a:r>
            <a:r>
              <a:rPr lang="en-US" sz="1600" i="1" dirty="0">
                <a:effectLst/>
                <a:latin typeface="Arial" panose="020B0604020202020204" pitchFamily="34" charset="0"/>
                <a:ea typeface="Calibri" panose="020F0502020204030204" pitchFamily="34" charset="0"/>
                <a:cs typeface="Arial" panose="020B0604020202020204" pitchFamily="34" charset="0"/>
              </a:rPr>
              <a:t>National Strategy for Suicide Prevention</a:t>
            </a:r>
            <a:r>
              <a:rPr lang="en-US" sz="1600" dirty="0">
                <a:effectLst/>
                <a:latin typeface="Arial" panose="020B0604020202020204" pitchFamily="34" charset="0"/>
                <a:ea typeface="Calibri" panose="020F0502020204030204" pitchFamily="34" charset="0"/>
                <a:cs typeface="Arial" panose="020B0604020202020204" pitchFamily="34" charset="0"/>
              </a:rPr>
              <a:t>. SPRC is supported through a grant from the U.S. Department of Health and </a:t>
            </a:r>
            <a:r>
              <a:rPr lang="en-US" sz="1600">
                <a:effectLst/>
                <a:latin typeface="Arial" panose="020B0604020202020204" pitchFamily="34" charset="0"/>
                <a:ea typeface="Calibri" panose="020F0502020204030204" pitchFamily="34" charset="0"/>
                <a:cs typeface="Arial" panose="020B0604020202020204" pitchFamily="34" charset="0"/>
              </a:rPr>
              <a:t>Human Services </a:t>
            </a:r>
            <a:r>
              <a:rPr lang="en-US" sz="1600" dirty="0">
                <a:effectLst/>
                <a:latin typeface="Arial" panose="020B0604020202020204" pitchFamily="34" charset="0"/>
                <a:ea typeface="Calibri" panose="020F0502020204030204" pitchFamily="34" charset="0"/>
                <a:cs typeface="Arial" panose="020B0604020202020204" pitchFamily="34" charset="0"/>
              </a:rPr>
              <a:t>Substance Abuse and Mental Health Services Administration (SAMHSA).</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SPRC builds capacity and infrastructure for effective suicide prevention through consultation, training, and resources for state, tribal, health/behavioral health, and community systems; professionals and professional education programs; and national public and private partners.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About SPRC</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4992130" y="4778155"/>
            <a:ext cx="3632569"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Tree>
    <p:extLst>
      <p:ext uri="{BB962C8B-B14F-4D97-AF65-F5344CB8AC3E}">
        <p14:creationId xmlns:p14="http://schemas.microsoft.com/office/powerpoint/2010/main" val="37030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acknowledge that the land that now makes up the United States of America was the traditional home, hunting ground, trade exchange point, and migration route of more than 574 American Indian and Alaska Native federally recognized tribes and many more tribal nations that are not federally recognized or no longer exist.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recognize the cruel legacy of slavery and colonialism in our nation and acknowledge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people whose labor was exploited for generations to help establish the economy of the United States.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honor indigenous, enslaved, and immigrant peoples’ resilience, labor, and stewardship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of the land and commit to creating a future founded on respect, justice, and inclusion for all people as we work to heal the deepest generational wounds.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Land Acknowledgement</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4843850" y="4778155"/>
            <a:ext cx="378085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Tree>
    <p:extLst>
      <p:ext uri="{BB962C8B-B14F-4D97-AF65-F5344CB8AC3E}">
        <p14:creationId xmlns:p14="http://schemas.microsoft.com/office/powerpoint/2010/main" val="19824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a:xfrm>
            <a:off x="2835701" y="4224403"/>
            <a:ext cx="3472596" cy="45769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373737"/>
                </a:solidFill>
                <a:effectLst/>
                <a:uLnTx/>
                <a:uFillTx/>
                <a:latin typeface="Arial" panose="020B0604020202020204"/>
                <a:ea typeface="+mn-ea"/>
                <a:cs typeface="+mn-cs"/>
              </a:rPr>
              <a:t>Ysabel Garcia, MPH</a:t>
            </a:r>
          </a:p>
        </p:txBody>
      </p:sp>
      <p:sp>
        <p:nvSpPr>
          <p:cNvPr id="8" name="Title 3">
            <a:extLst>
              <a:ext uri="{FF2B5EF4-FFF2-40B4-BE49-F238E27FC236}">
                <a16:creationId xmlns:a16="http://schemas.microsoft.com/office/drawing/2014/main" id="{1BDFEF5A-853F-2D9B-D714-5E57E1C8F8B7}"/>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pPr marL="0" marR="0" lvl="0" indent="0" algn="l" defTabSz="45351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73737"/>
                </a:solidFill>
                <a:effectLst/>
                <a:uLnTx/>
                <a:uFillTx/>
                <a:latin typeface="Arial" charset="0"/>
                <a:ea typeface="+mj-ea"/>
                <a:cs typeface="Arial" charset="0"/>
              </a:rPr>
              <a:t>Introduction</a:t>
            </a:r>
          </a:p>
        </p:txBody>
      </p:sp>
      <p:pic>
        <p:nvPicPr>
          <p:cNvPr id="10" name="Content Placeholder 9" descr="A person with a flower on her arm&#10;&#10;Description automatically generated">
            <a:extLst>
              <a:ext uri="{FF2B5EF4-FFF2-40B4-BE49-F238E27FC236}">
                <a16:creationId xmlns:a16="http://schemas.microsoft.com/office/drawing/2014/main" id="{5C623078-7186-B3BF-4509-FCFC899BAE50}"/>
              </a:ext>
            </a:extLst>
          </p:cNvPr>
          <p:cNvPicPr>
            <a:picLocks noGrp="1" noChangeAspect="1"/>
          </p:cNvPicPr>
          <p:nvPr>
            <p:ph sz="quarter" idx="10"/>
          </p:nvPr>
        </p:nvPicPr>
        <p:blipFill>
          <a:blip r:embed="rId2"/>
          <a:stretch>
            <a:fillRect/>
          </a:stretch>
        </p:blipFill>
        <p:spPr>
          <a:xfrm>
            <a:off x="2023034" y="856162"/>
            <a:ext cx="5097931" cy="3272184"/>
          </a:xfrm>
        </p:spPr>
      </p:pic>
      <p:sp>
        <p:nvSpPr>
          <p:cNvPr id="11" name="Footer Placeholder 4">
            <a:extLst>
              <a:ext uri="{FF2B5EF4-FFF2-40B4-BE49-F238E27FC236}">
                <a16:creationId xmlns:a16="http://schemas.microsoft.com/office/drawing/2014/main" id="{9C52D7A4-809D-554A-1C23-BBE457CB068A}"/>
              </a:ext>
            </a:extLst>
          </p:cNvPr>
          <p:cNvSpPr>
            <a:spLocks noGrp="1"/>
          </p:cNvSpPr>
          <p:nvPr>
            <p:ph type="ftr" sz="quarter" idx="11"/>
          </p:nvPr>
        </p:nvSpPr>
        <p:spPr>
          <a:xfrm>
            <a:off x="4843850" y="4778155"/>
            <a:ext cx="3780850"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Tree>
    <p:extLst>
      <p:ext uri="{BB962C8B-B14F-4D97-AF65-F5344CB8AC3E}">
        <p14:creationId xmlns:p14="http://schemas.microsoft.com/office/powerpoint/2010/main" val="10830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38486" y="768275"/>
            <a:ext cx="177751" cy="165055"/>
          </a:xfrm>
          <a:prstGeom prst="rightArrow">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6" name="Group 25"/>
          <p:cNvGrpSpPr>
            <a:grpSpLocks noChangeAspect="1"/>
          </p:cNvGrpSpPr>
          <p:nvPr/>
        </p:nvGrpSpPr>
        <p:grpSpPr>
          <a:xfrm>
            <a:off x="459111" y="2055103"/>
            <a:ext cx="1033293" cy="1033293"/>
            <a:chOff x="6176684" y="889766"/>
            <a:chExt cx="302558" cy="302558"/>
          </a:xfrm>
        </p:grpSpPr>
        <p:sp>
          <p:nvSpPr>
            <p:cNvPr id="27" name="Oval 26"/>
            <p:cNvSpPr/>
            <p:nvPr/>
          </p:nvSpPr>
          <p:spPr>
            <a:xfrm>
              <a:off x="6176684" y="889766"/>
              <a:ext cx="302558" cy="302558"/>
            </a:xfrm>
            <a:prstGeom prst="ellipse">
              <a:avLst/>
            </a:prstGeom>
            <a:noFill/>
            <a:ln w="762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ight Arrow 28"/>
            <p:cNvSpPr/>
            <p:nvPr/>
          </p:nvSpPr>
          <p:spPr>
            <a:xfrm>
              <a:off x="6250641" y="956302"/>
              <a:ext cx="177750" cy="165054"/>
            </a:xfrm>
            <a:prstGeom prst="rightArrow">
              <a:avLst/>
            </a:prstGeom>
            <a:solidFill>
              <a:schemeClr val="tx2"/>
            </a:solidFill>
            <a:ln w="571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5" name="Content Placeholder 4"/>
          <p:cNvSpPr>
            <a:spLocks noGrp="1"/>
          </p:cNvSpPr>
          <p:nvPr>
            <p:ph sz="quarter" idx="10"/>
          </p:nvPr>
        </p:nvSpPr>
        <p:spPr>
          <a:xfrm>
            <a:off x="1779357" y="1649985"/>
            <a:ext cx="6618579" cy="1843530"/>
          </a:xfrm>
        </p:spPr>
        <p:txBody>
          <a:bodyPr>
            <a:noAutofit/>
          </a:bodyPr>
          <a:lstStyle/>
          <a:p>
            <a:pPr marL="274306" indent="-274306" defTabSz="317464">
              <a:spcAft>
                <a:spcPts val="800"/>
              </a:spcAft>
              <a:buFont typeface="Arial" charset="0"/>
              <a:buChar char="•"/>
            </a:pPr>
            <a:r>
              <a:rPr lang="en-US" sz="2000" dirty="0">
                <a:solidFill>
                  <a:srgbClr val="373737"/>
                </a:solidFill>
                <a:highlight>
                  <a:srgbClr val="FFFFFF"/>
                </a:highlight>
              </a:rPr>
              <a:t>C</a:t>
            </a:r>
            <a:r>
              <a:rPr lang="en-US" sz="2000" b="0" i="0" dirty="0">
                <a:solidFill>
                  <a:srgbClr val="373737"/>
                </a:solidFill>
                <a:effectLst/>
                <a:highlight>
                  <a:srgbClr val="FFFFFF"/>
                </a:highlight>
                <a:latin typeface="Arial" panose="020B0604020202020204" pitchFamily="34" charset="0"/>
              </a:rPr>
              <a:t>onnection Between Mental </a:t>
            </a:r>
            <a:r>
              <a:rPr lang="en-US" sz="2000" dirty="0">
                <a:solidFill>
                  <a:srgbClr val="373737"/>
                </a:solidFill>
                <a:highlight>
                  <a:srgbClr val="FFFFFF"/>
                </a:highlight>
              </a:rPr>
              <a:t>H</a:t>
            </a:r>
            <a:r>
              <a:rPr lang="en-US" sz="2000" b="0" i="0" dirty="0">
                <a:solidFill>
                  <a:srgbClr val="373737"/>
                </a:solidFill>
                <a:effectLst/>
                <a:highlight>
                  <a:srgbClr val="FFFFFF"/>
                </a:highlight>
                <a:latin typeface="Arial" panose="020B0604020202020204" pitchFamily="34" charset="0"/>
              </a:rPr>
              <a:t>ealth, Suicide, and Social </a:t>
            </a:r>
            <a:r>
              <a:rPr lang="en-US" sz="2000" dirty="0">
                <a:solidFill>
                  <a:srgbClr val="373737"/>
                </a:solidFill>
                <a:highlight>
                  <a:srgbClr val="FFFFFF"/>
                </a:highlight>
              </a:rPr>
              <a:t>L</a:t>
            </a:r>
            <a:r>
              <a:rPr lang="en-US" sz="2000" b="0" i="0" dirty="0">
                <a:solidFill>
                  <a:srgbClr val="373737"/>
                </a:solidFill>
                <a:effectLst/>
                <a:highlight>
                  <a:srgbClr val="FFFFFF"/>
                </a:highlight>
                <a:latin typeface="Arial" panose="020B0604020202020204" pitchFamily="34" charset="0"/>
              </a:rPr>
              <a:t>ocation</a:t>
            </a:r>
          </a:p>
          <a:p>
            <a:pPr marL="274306" indent="-274306" defTabSz="317464">
              <a:spcAft>
                <a:spcPts val="800"/>
              </a:spcAft>
              <a:buFont typeface="Arial" charset="0"/>
              <a:buChar char="•"/>
            </a:pPr>
            <a:r>
              <a:rPr lang="en-US" sz="2000" b="0" i="0" dirty="0">
                <a:solidFill>
                  <a:srgbClr val="373737"/>
                </a:solidFill>
                <a:effectLst/>
                <a:highlight>
                  <a:srgbClr val="FFFFFF"/>
                </a:highlight>
                <a:latin typeface="Arial" panose="020B0604020202020204" pitchFamily="34" charset="0"/>
              </a:rPr>
              <a:t>Community Care Circles</a:t>
            </a:r>
          </a:p>
          <a:p>
            <a:pPr marL="274306" indent="-274306" defTabSz="317464">
              <a:spcAft>
                <a:spcPts val="800"/>
              </a:spcAft>
              <a:buFont typeface="Arial" charset="0"/>
              <a:buChar char="•"/>
            </a:pPr>
            <a:r>
              <a:rPr lang="en-US" sz="2000" dirty="0">
                <a:solidFill>
                  <a:srgbClr val="373737"/>
                </a:solidFill>
                <a:latin typeface="Arial" panose="020B0604020202020204" pitchFamily="34" charset="0"/>
                <a:cs typeface="Arial" panose="020B0604020202020204" pitchFamily="34" charset="0"/>
              </a:rPr>
              <a:t>La Cultura Sana (The Culture Cures) Respo</a:t>
            </a:r>
            <a:r>
              <a:rPr lang="en-US" sz="2000" dirty="0">
                <a:solidFill>
                  <a:srgbClr val="373737"/>
                </a:solidFill>
              </a:rPr>
              <a:t>nder Training and Outreach </a:t>
            </a:r>
            <a:r>
              <a:rPr lang="en-US" sz="2000" dirty="0">
                <a:solidFill>
                  <a:srgbClr val="373737"/>
                </a:solidFill>
                <a:latin typeface="Arial" panose="020B0604020202020204" pitchFamily="34" charset="0"/>
                <a:cs typeface="Arial" panose="020B0604020202020204" pitchFamily="34" charset="0"/>
              </a:rPr>
              <a:t>Program</a:t>
            </a:r>
            <a:endParaRPr lang="en-US" sz="2000" dirty="0">
              <a:solidFill>
                <a:srgbClr val="373737"/>
              </a:solidFill>
              <a:latin typeface="Arial" panose="020B0604020202020204" pitchFamily="34" charset="0"/>
              <a:ea typeface="Open Sans Light" panose="020B0306030504020204" pitchFamily="34" charset="0"/>
              <a:cs typeface="Arial" panose="020B0604020202020204" pitchFamily="34" charset="0"/>
            </a:endParaRPr>
          </a:p>
        </p:txBody>
      </p:sp>
      <p:sp>
        <p:nvSpPr>
          <p:cNvPr id="7" name="Slide Number Placeholder 6"/>
          <p:cNvSpPr>
            <a:spLocks noGrp="1"/>
          </p:cNvSpPr>
          <p:nvPr>
            <p:ph type="sldNum" sz="quarter" idx="4"/>
          </p:nvPr>
        </p:nvSpPr>
        <p:spPr/>
        <p:txBody>
          <a:bodyPr/>
          <a:lstStyle/>
          <a:p>
            <a:fld id="{42782948-4DBE-204D-AB9E-B65E067054AE}" type="slidenum">
              <a:rPr lang="en-US" smtClean="0"/>
              <a:pPr/>
              <a:t>6</a:t>
            </a:fld>
            <a:endParaRPr lang="en-US"/>
          </a:p>
        </p:txBody>
      </p:sp>
      <p:sp>
        <p:nvSpPr>
          <p:cNvPr id="9" name="Footer Placeholder 8"/>
          <p:cNvSpPr>
            <a:spLocks noGrp="1"/>
          </p:cNvSpPr>
          <p:nvPr>
            <p:ph type="ftr" sz="quarter" idx="11"/>
          </p:nvPr>
        </p:nvSpPr>
        <p:spPr>
          <a:xfrm>
            <a:off x="5008605" y="4778155"/>
            <a:ext cx="3616094"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3" name="Title 2">
            <a:extLst>
              <a:ext uri="{FF2B5EF4-FFF2-40B4-BE49-F238E27FC236}">
                <a16:creationId xmlns:a16="http://schemas.microsoft.com/office/drawing/2014/main" id="{3FFEBBB2-92D5-40AF-9523-FD16D2E3EAF8}"/>
              </a:ext>
            </a:extLst>
          </p:cNvPr>
          <p:cNvSpPr txBox="1">
            <a:spLocks/>
          </p:cNvSpPr>
          <p:nvPr/>
        </p:nvSpPr>
        <p:spPr>
          <a:xfrm>
            <a:off x="374651" y="334288"/>
            <a:ext cx="6366119" cy="461665"/>
          </a:xfrm>
          <a:prstGeom prst="rect">
            <a:avLst/>
          </a:prstGeom>
        </p:spPr>
        <p:txBody>
          <a:bodyPr vert="horz" wrap="none" lIns="91440" tIns="45720" rIns="91440" bIns="45720" rtlCol="0" anchor="t" anchorCtr="0">
            <a:noAutofit/>
          </a:bodyPr>
          <a:lstStyle>
            <a:lvl1pPr algn="l" defTabSz="453542" rtl="0" eaLnBrk="1" latinLnBrk="0" hangingPunct="1">
              <a:spcBef>
                <a:spcPct val="0"/>
              </a:spcBef>
              <a:buNone/>
              <a:defRPr sz="2400" b="1" i="0" kern="1200">
                <a:solidFill>
                  <a:schemeClr val="tx1"/>
                </a:solidFill>
                <a:latin typeface="Arial" charset="0"/>
                <a:ea typeface="+mj-ea"/>
                <a:cs typeface="Arial" charset="0"/>
              </a:defRPr>
            </a:lvl1pPr>
          </a:lstStyle>
          <a:p>
            <a:r>
              <a:rPr lang="en-US" dirty="0"/>
              <a:t>Overview</a:t>
            </a:r>
          </a:p>
        </p:txBody>
      </p:sp>
    </p:spTree>
    <p:extLst>
      <p:ext uri="{BB962C8B-B14F-4D97-AF65-F5344CB8AC3E}">
        <p14:creationId xmlns:p14="http://schemas.microsoft.com/office/powerpoint/2010/main" val="39803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9" name="TextBox 8"/>
          <p:cNvSpPr txBox="1"/>
          <p:nvPr/>
        </p:nvSpPr>
        <p:spPr>
          <a:xfrm>
            <a:off x="362734" y="3400264"/>
            <a:ext cx="7299233" cy="923330"/>
          </a:xfrm>
          <a:prstGeom prst="rect">
            <a:avLst/>
          </a:prstGeom>
          <a:noFill/>
        </p:spPr>
        <p:txBody>
          <a:bodyPr wrap="square" rtlCol="0">
            <a:spAutoFit/>
          </a:bodyPr>
          <a:lstStyle/>
          <a:p>
            <a:pPr defTabSz="707492"/>
            <a:r>
              <a:rPr lang="en-US" sz="2700" dirty="0">
                <a:solidFill>
                  <a:srgbClr val="FAFAFA"/>
                </a:solidFill>
                <a:latin typeface="Arial" charset="0"/>
                <a:ea typeface="Arial" charset="0"/>
                <a:cs typeface="Arial" charset="0"/>
              </a:rPr>
              <a:t>Connection Between Mental Health, Suicide, and Social Location</a:t>
            </a: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Tree>
    <p:extLst>
      <p:ext uri="{BB962C8B-B14F-4D97-AF65-F5344CB8AC3E}">
        <p14:creationId xmlns:p14="http://schemas.microsoft.com/office/powerpoint/2010/main" val="19792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1185567"/>
            <a:ext cx="8198706" cy="3226424"/>
          </a:xfrm>
        </p:spPr>
        <p:txBody>
          <a:bodyPr/>
          <a:lstStyle/>
          <a:p>
            <a:r>
              <a:rPr lang="en-US" sz="1600" dirty="0"/>
              <a:t>Social location refers to the group memberships that people have due to their location in history and society. It includes race, class, gender, sexual orientation, religion, age, among others. </a:t>
            </a:r>
            <a:r>
              <a:rPr lang="en-US" sz="1000" i="1" dirty="0">
                <a:solidFill>
                  <a:schemeClr val="tx2"/>
                </a:solidFill>
              </a:rPr>
              <a:t>(Adams et al, 2013)</a:t>
            </a:r>
          </a:p>
          <a:p>
            <a:r>
              <a:rPr lang="en-US" sz="1600" b="0" i="0" dirty="0">
                <a:effectLst/>
                <a:highlight>
                  <a:srgbClr val="FFFFFF"/>
                </a:highlight>
                <a:latin typeface="+mn-lt"/>
              </a:rPr>
              <a:t>Intersectionality states that the aspects of our social location </a:t>
            </a:r>
            <a:r>
              <a:rPr lang="en-US" sz="1600" dirty="0">
                <a:highlight>
                  <a:srgbClr val="FFFFFF"/>
                </a:highlight>
                <a:latin typeface="+mn-lt"/>
              </a:rPr>
              <a:t>do not exist </a:t>
            </a:r>
            <a:r>
              <a:rPr lang="en-US" sz="1600" b="0" i="0" dirty="0">
                <a:effectLst/>
                <a:highlight>
                  <a:srgbClr val="FFFFFF"/>
                </a:highlight>
                <a:latin typeface="+mn-lt"/>
              </a:rPr>
              <a:t>independently from each other and are influenced by larger interpersonal and structural systems of oppression. </a:t>
            </a:r>
            <a:r>
              <a:rPr lang="en-US" sz="1000" b="0" i="1" dirty="0">
                <a:solidFill>
                  <a:schemeClr val="tx2"/>
                </a:solidFill>
                <a:effectLst/>
                <a:highlight>
                  <a:srgbClr val="FFFFFF"/>
                </a:highlight>
                <a:latin typeface="+mn-lt"/>
              </a:rPr>
              <a:t>(Bauer et al, 2021)</a:t>
            </a:r>
          </a:p>
          <a:p>
            <a:r>
              <a:rPr lang="en-US" sz="1600" b="0" i="0" dirty="0">
                <a:effectLst/>
                <a:highlight>
                  <a:srgbClr val="FFFFFF"/>
                </a:highlight>
                <a:latin typeface="+mn-lt"/>
              </a:rPr>
              <a:t>“Events occur in context, and because we live in a society that has not delivered on the promises of social justice… we have to structure into our analysis of a person’s death the context of social injustice in which they lived” </a:t>
            </a:r>
            <a:r>
              <a:rPr lang="en-US" sz="1000" b="0" i="1" dirty="0">
                <a:solidFill>
                  <a:schemeClr val="tx2"/>
                </a:solidFill>
                <a:effectLst/>
                <a:highlight>
                  <a:srgbClr val="FFFFFF"/>
                </a:highlight>
                <a:latin typeface="+mn-lt"/>
              </a:rPr>
              <a:t>(Reynolds, 2022)</a:t>
            </a:r>
            <a:endParaRPr lang="en-US" sz="1600" b="0" i="1" dirty="0">
              <a:solidFill>
                <a:schemeClr val="tx2"/>
              </a:solidFill>
              <a:effectLst/>
              <a:highlight>
                <a:srgbClr val="FFFFFF"/>
              </a:highlight>
              <a:latin typeface="+mn-lt"/>
            </a:endParaRP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a:xfrm>
            <a:off x="5008605" y="4778155"/>
            <a:ext cx="3616919" cy="217597"/>
          </a:xfrm>
        </p:spPr>
        <p:txBody>
          <a:bodyPr/>
          <a:lstStyle/>
          <a:p>
            <a:r>
              <a:rPr lang="en-US" dirty="0">
                <a:latin typeface="Arial" panose="020B0604020202020204" pitchFamily="34" charset="0"/>
                <a:cs typeface="Arial" panose="020B0604020202020204" pitchFamily="34" charset="0"/>
              </a:rPr>
              <a:t>Addressing the Intersection of Mental Health, Suicide, and Social Location</a:t>
            </a:r>
          </a:p>
        </p:txBody>
      </p:sp>
      <p:sp>
        <p:nvSpPr>
          <p:cNvPr id="11" name="Title 3">
            <a:extLst>
              <a:ext uri="{FF2B5EF4-FFF2-40B4-BE49-F238E27FC236}">
                <a16:creationId xmlns:a16="http://schemas.microsoft.com/office/drawing/2014/main" id="{4BA1CF9A-52B2-C539-DE67-3870DF8D61A1}"/>
              </a:ext>
            </a:extLst>
          </p:cNvPr>
          <p:cNvSpPr>
            <a:spLocks noGrp="1"/>
          </p:cNvSpPr>
          <p:nvPr>
            <p:ph type="title"/>
          </p:nvPr>
        </p:nvSpPr>
        <p:spPr>
          <a:xfrm>
            <a:off x="374653" y="234126"/>
            <a:ext cx="6366119" cy="585277"/>
          </a:xfrm>
        </p:spPr>
        <p:txBody>
          <a:bodyPr/>
          <a:lstStyle/>
          <a:p>
            <a:r>
              <a:rPr lang="en-US" dirty="0"/>
              <a:t>Mental Health, Suicide, and Social Location</a:t>
            </a:r>
          </a:p>
        </p:txBody>
      </p:sp>
    </p:spTree>
    <p:extLst>
      <p:ext uri="{BB962C8B-B14F-4D97-AF65-F5344CB8AC3E}">
        <p14:creationId xmlns:p14="http://schemas.microsoft.com/office/powerpoint/2010/main" val="416452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9" name="TextBox 8"/>
          <p:cNvSpPr txBox="1"/>
          <p:nvPr/>
        </p:nvSpPr>
        <p:spPr>
          <a:xfrm>
            <a:off x="362734" y="3400264"/>
            <a:ext cx="7299233" cy="507831"/>
          </a:xfrm>
          <a:prstGeom prst="rect">
            <a:avLst/>
          </a:prstGeom>
          <a:noFill/>
        </p:spPr>
        <p:txBody>
          <a:bodyPr wrap="square" rtlCol="0">
            <a:spAutoFit/>
          </a:bodyPr>
          <a:lstStyle/>
          <a:p>
            <a:pPr defTabSz="707492"/>
            <a:r>
              <a:rPr lang="en-US" sz="2700" dirty="0">
                <a:solidFill>
                  <a:srgbClr val="FAFAFA"/>
                </a:solidFill>
                <a:latin typeface="Arial" charset="0"/>
                <a:ea typeface="Arial" charset="0"/>
                <a:cs typeface="Arial" charset="0"/>
              </a:rPr>
              <a:t>Community Care Circles</a:t>
            </a: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Tree>
    <p:extLst>
      <p:ext uri="{BB962C8B-B14F-4D97-AF65-F5344CB8AC3E}">
        <p14:creationId xmlns:p14="http://schemas.microsoft.com/office/powerpoint/2010/main" val="163125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simplified version) PPT Template" id="{DCDE5EFF-F684-4A89-A8D9-95FC0DBB70DF}" vid="{80AD4E5E-3CA8-473D-949D-6FBE51D3F7ED}"/>
    </a:ext>
  </a:extLst>
</a:theme>
</file>

<file path=ppt/theme/theme2.xml><?xml version="1.0" encoding="utf-8"?>
<a:theme xmlns:a="http://schemas.openxmlformats.org/drawingml/2006/main" name="1_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simplified version) PPT Template" id="{DCDE5EFF-F684-4A89-A8D9-95FC0DBB70DF}" vid="{80AD4E5E-3CA8-473D-949D-6FBE51D3F7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9" ma:contentTypeDescription="Create a new document." ma:contentTypeScope="" ma:versionID="0593852a050ce7f24b9627be6267e16c">
  <xsd:schema xmlns:xsd="http://www.w3.org/2001/XMLSchema" xmlns:xs="http://www.w3.org/2001/XMLSchema" xmlns:p="http://schemas.microsoft.com/office/2006/metadata/properties" xmlns:ns3="966e68ee-ec3c-4f12-bd4f-fedbbec8de0b" targetNamespace="http://schemas.microsoft.com/office/2006/metadata/properties" ma:root="true" ma:fieldsID="3e9d19c47209c3beb13cc05d6758ccf2" ns3:_="">
    <xsd:import namespace="966e68ee-ec3c-4f12-bd4f-fedbbec8de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9C9BBD-35C3-45A2-BE13-0A8ACB8D81F2}">
  <ds:schemaRefs>
    <ds:schemaRef ds:uri="http://schemas.microsoft.com/sharepoint/v3/contenttype/forms"/>
  </ds:schemaRefs>
</ds:datastoreItem>
</file>

<file path=customXml/itemProps2.xml><?xml version="1.0" encoding="utf-8"?>
<ds:datastoreItem xmlns:ds="http://schemas.openxmlformats.org/officeDocument/2006/customXml" ds:itemID="{66984C78-A9C2-45F6-8C10-BBC9DF57E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A7C83-463D-423D-A8F0-2616526B67B0}">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 ds:uri="966e68ee-ec3c-4f12-bd4f-fedbbec8de0b"/>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16.9-Template_12.7</Template>
  <TotalTime>7022</TotalTime>
  <Words>1999</Words>
  <Application>Microsoft Office PowerPoint</Application>
  <PresentationFormat>On-screen Show (16:9)</PresentationFormat>
  <Paragraphs>183</Paragraphs>
  <Slides>26</Slides>
  <Notes>20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Gill Sans MT</vt:lpstr>
      <vt:lpstr>iStock Maquette</vt:lpstr>
      <vt:lpstr>16.9-Template_12.7.2016</vt:lpstr>
      <vt:lpstr>1_16.9-Template_12.7.2016</vt:lpstr>
      <vt:lpstr>PowerPoint Presentation</vt:lpstr>
      <vt:lpstr>Funding and Disclaimer</vt:lpstr>
      <vt:lpstr>About SPRC</vt:lpstr>
      <vt:lpstr>Land Acknowledgement</vt:lpstr>
      <vt:lpstr>Ysabel Garcia, MPH</vt:lpstr>
      <vt:lpstr>PowerPoint Presentation</vt:lpstr>
      <vt:lpstr>PowerPoint Presentation</vt:lpstr>
      <vt:lpstr>Mental Health, Suicide, and Social Location</vt:lpstr>
      <vt:lpstr>PowerPoint Presentation</vt:lpstr>
      <vt:lpstr>What is Community Care?</vt:lpstr>
      <vt:lpstr>What are Community Care Circles?</vt:lpstr>
      <vt:lpstr>Community Care Circles Structure</vt:lpstr>
      <vt:lpstr>Community Care Circles Frameworks</vt:lpstr>
      <vt:lpstr>Community Care Circles Testimonials</vt:lpstr>
      <vt:lpstr>PowerPoint Presentation</vt:lpstr>
      <vt:lpstr>What is La Cultura Sana?</vt:lpstr>
      <vt:lpstr>What is La Cultura Sana?</vt:lpstr>
      <vt:lpstr>What is La Cultura Sana?</vt:lpstr>
      <vt:lpstr>La Cultura Sana Responder Training Content</vt:lpstr>
      <vt:lpstr>Why La Cultura Sana?</vt:lpstr>
      <vt:lpstr>La Cultura Sana Testimonials</vt:lpstr>
      <vt:lpstr>PowerPoint Presentation</vt:lpstr>
      <vt:lpstr>Resources </vt:lpstr>
      <vt:lpstr>References </vt:lpstr>
      <vt:lpstr>References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Microsoft Office User</dc:creator>
  <cp:keywords/>
  <dc:description/>
  <cp:lastModifiedBy>Laura Smoak</cp:lastModifiedBy>
  <cp:revision>2</cp:revision>
  <dcterms:created xsi:type="dcterms:W3CDTF">2024-06-21T07:33:28Z</dcterms:created>
  <dcterms:modified xsi:type="dcterms:W3CDTF">2024-06-26T22:01:59Z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y fmtid="{D5CDD505-2E9C-101B-9397-08002B2CF9AE}" pid="3" name="AuthorIds_UIVersion_10240">
    <vt:lpwstr>573</vt:lpwstr>
  </property>
  <property fmtid="{D5CDD505-2E9C-101B-9397-08002B2CF9AE}" pid="4" name="AuthorIds_UIVersion_512">
    <vt:lpwstr>566</vt:lpwstr>
  </property>
</Properties>
</file>