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customXml/itemProps1.xml" ContentType="application/vnd.openxmlformats-officedocument.customXmlPropertie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07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54" autoAdjust="0"/>
  </p:normalViewPr>
  <p:slideViewPr>
    <p:cSldViewPr>
      <p:cViewPr>
        <p:scale>
          <a:sx n="90" d="100"/>
          <a:sy n="90" d="100"/>
        </p:scale>
        <p:origin x="-510" y="-31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0" d="100"/>
          <a:sy n="80" d="100"/>
        </p:scale>
        <p:origin x="-1974"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37"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C67CCC-EAB2-4748-865E-05C0D4CEC73E}" type="datetimeFigureOut">
              <a:rPr lang="en-US" smtClean="0"/>
              <a:t>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D30ED6-A4D8-45DA-BCBA-0F249B78BFB2}"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yacyouth.org/docs/ruralyouth/NoLongerAlone.pdf"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PowerPoint presentation was compiled in 2010 by Effie Malley of the Suicide Prevention Resource Center, Education Development Center, Inc., Newton, MA.</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youth was gay, bisexual, or transgender.</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youth was gay, bisexual, or transgender.</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 p.8,</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she was gay, lesbian, or bisexual.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she was gay, lesbian, or bisexual.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p. 8,</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he was gay, bisexual, or transgender.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she was gay, lesbian, or bisexual.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r>
              <a:rPr lang="en-US" dirty="0" smtClean="0"/>
              <a:t>Four years before he killed himself, Bobby Griffith wrote this in his diary.</a:t>
            </a:r>
          </a:p>
          <a:p>
            <a:pPr>
              <a:spcBef>
                <a:spcPct val="0"/>
              </a:spcBef>
            </a:pPr>
            <a:r>
              <a:rPr lang="en-US" dirty="0" smtClean="0"/>
              <a:t>Meyer, H. (1995). Minority stress and mental health in gay men. </a:t>
            </a:r>
            <a:r>
              <a:rPr lang="en-US" i="1" dirty="0" smtClean="0"/>
              <a:t>Journal of Health and Social Science Behavior, 36</a:t>
            </a:r>
            <a:r>
              <a:rPr lang="en-US" dirty="0" smtClean="0"/>
              <a:t>, 38-56.</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Everyday Occurrences – An Anthology of Writings by Gay, Lesbian, Bisexual Youth and Their Supporters</a:t>
            </a:r>
            <a:r>
              <a:rPr lang="en-US" dirty="0" smtClean="0"/>
              <a:t>. Edited by PRISM, the Gay/Straight Alliance at Stoneham High School.</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p. 8,</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Eaton, Susan. (1994/95, Winter). Making school a safe place for gay and lesbian teens. </a:t>
            </a:r>
            <a:r>
              <a:rPr lang="en-US" i="1" dirty="0" err="1" smtClean="0"/>
              <a:t>FLEducator</a:t>
            </a:r>
            <a:r>
              <a:rPr lang="en-US" dirty="0" smtClean="0"/>
              <a:t>. A Washington DC public high school, the first day of school, a 16-year-old student finding the word “faggot” etched on his locker.</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p. 8,</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Eaton, Susan. (1994/95, Winter). Making school a safe place for gay and lesbian teens.</a:t>
            </a:r>
            <a:r>
              <a:rPr lang="en-US" i="1" dirty="0" smtClean="0"/>
              <a:t> </a:t>
            </a:r>
            <a:r>
              <a:rPr lang="en-US" i="1" dirty="0" err="1" smtClean="0"/>
              <a:t>FLEducator</a:t>
            </a:r>
            <a:r>
              <a:rPr lang="en-US" dirty="0" smtClean="0"/>
              <a:t>. In VT, a lesbian teen, not a victim of violence or harassment, dropped out of school.</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p. 8,</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shared heart: Portraits and stories celebrating lesbian, gay, and bisexual young people. </a:t>
            </a:r>
            <a:r>
              <a:rPr lang="en-US" dirty="0" smtClean="0"/>
              <a:t>(1997). By Adam </a:t>
            </a:r>
            <a:r>
              <a:rPr lang="en-US" dirty="0" err="1" smtClean="0"/>
              <a:t>Mastoon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The shared heart: Portraits and stories celebrating lesbian, gay, and bisexual young people.</a:t>
            </a:r>
            <a:r>
              <a:rPr lang="en-US" dirty="0" smtClean="0"/>
              <a:t> (1997). By Adam </a:t>
            </a:r>
            <a:r>
              <a:rPr lang="en-US" dirty="0" err="1" smtClean="0"/>
              <a:t>Mastoon</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No longer alone: A resource manual for rural sexual minority youth and the adults who serve them. </a:t>
            </a:r>
            <a:r>
              <a:rPr lang="en-US" dirty="0" smtClean="0"/>
              <a:t>Available at </a:t>
            </a:r>
            <a:r>
              <a:rPr lang="en-US" u="sng" dirty="0" smtClean="0">
                <a:hlinkClick r:id="rId3"/>
              </a:rPr>
              <a:t>http://www.nyacyouth.org/docs/ruralyouth/NoLongerAlone.pdf</a:t>
            </a:r>
            <a:r>
              <a:rPr lang="en-US" dirty="0" smtClean="0"/>
              <a:t> , p. 11,</a:t>
            </a:r>
          </a:p>
          <a:p>
            <a:r>
              <a:rPr lang="en-US" dirty="0" smtClean="0"/>
              <a:t>by Christopher </a:t>
            </a:r>
            <a:r>
              <a:rPr lang="en-US" dirty="0" err="1" smtClean="0"/>
              <a:t>Stapel</a:t>
            </a:r>
            <a:r>
              <a:rPr lang="en-US" dirty="0" smtClean="0"/>
              <a:t>.</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Gay, Lesbian, Straight Educators Network (GLSEN) web site.</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Curtin, M. (2002). Lesbian and bisexual girls in the juvenile justice system. </a:t>
            </a:r>
            <a:r>
              <a:rPr lang="en-US" i="1" dirty="0" smtClean="0"/>
              <a:t>Child and Adolescent Social Work Journal, 19</a:t>
            </a:r>
            <a:r>
              <a:rPr lang="en-US" dirty="0" smtClean="0"/>
              <a:t>(4), 285-301.</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Curtin, M. (2002). Lesbian and bisexual girls in the juvenile justice system. </a:t>
            </a:r>
            <a:r>
              <a:rPr lang="en-US" i="1" dirty="0" smtClean="0"/>
              <a:t>Child and Adolescent Social Work Journal, 19(</a:t>
            </a:r>
            <a:r>
              <a:rPr lang="en-US" dirty="0" smtClean="0"/>
              <a:t>4), 285-301.</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Curtin, M. (2002). Lesbian and bisexual girls in the juvenile justice system. </a:t>
            </a:r>
            <a:r>
              <a:rPr lang="en-US" i="1" dirty="0" smtClean="0"/>
              <a:t>Child and Adolescent Social Work Journal, Vol. 19</a:t>
            </a:r>
            <a:r>
              <a:rPr lang="en-US" dirty="0" smtClean="0"/>
              <a:t>(4), 285-301.</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Wornoff</a:t>
            </a:r>
            <a:r>
              <a:rPr lang="en-US" dirty="0" smtClean="0"/>
              <a:t>, R., Estrada, R., &amp; </a:t>
            </a:r>
            <a:r>
              <a:rPr lang="en-US" dirty="0" err="1" smtClean="0"/>
              <a:t>Sommer</a:t>
            </a:r>
            <a:r>
              <a:rPr lang="en-US" dirty="0" smtClean="0"/>
              <a:t>, S. (2006). </a:t>
            </a:r>
            <a:r>
              <a:rPr lang="en-US" i="1" dirty="0" smtClean="0"/>
              <a:t>Out of the margins. </a:t>
            </a:r>
            <a:r>
              <a:rPr lang="en-US" dirty="0" smtClean="0"/>
              <a:t>LAMBDA Legal Defense &amp; Education Fund and Child Welfare League of America, report of regional listening forums about youth in care. Available at http://www.cwla.org/pubs/pubdetails.asp?PUBID=10022</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Woronoff</a:t>
            </a:r>
            <a:r>
              <a:rPr lang="en-US" dirty="0" smtClean="0"/>
              <a:t>, R., Estrada, R., &amp; </a:t>
            </a:r>
            <a:r>
              <a:rPr lang="en-US" dirty="0" err="1" smtClean="0"/>
              <a:t>Sommer</a:t>
            </a:r>
            <a:r>
              <a:rPr lang="en-US" dirty="0" smtClean="0"/>
              <a:t>, S. (2006). </a:t>
            </a:r>
            <a:r>
              <a:rPr lang="en-US" i="1" dirty="0" smtClean="0"/>
              <a:t>Out of the margins. </a:t>
            </a:r>
            <a:r>
              <a:rPr lang="en-US" dirty="0" smtClean="0"/>
              <a:t>LAMBDA Legal Defense &amp; Education Fund and Child Welfare League of America, report of regional listening forums about youth in care. Available at http://www.cwla.org/pubs/pubdetails.asp?PUBID=10022</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Jennifer M. </a:t>
            </a:r>
            <a:r>
              <a:rPr lang="en-US" dirty="0" err="1" smtClean="0"/>
              <a:t>Meunier</a:t>
            </a:r>
            <a:r>
              <a:rPr lang="en-US" dirty="0" smtClean="0"/>
              <a:t>, MPH. A qualitative investigation of the contributors to the rate of suicide attempts among youth who identify as lesbian, gay, bisexual, and transgender. Unclear whether she was gay, lesbian, or bisexual. </a:t>
            </a:r>
          </a:p>
          <a:p>
            <a:endParaRPr lang="en-US" dirty="0"/>
          </a:p>
        </p:txBody>
      </p:sp>
      <p:sp>
        <p:nvSpPr>
          <p:cNvPr id="4" name="Slide Number Placeholder 3"/>
          <p:cNvSpPr>
            <a:spLocks noGrp="1"/>
          </p:cNvSpPr>
          <p:nvPr>
            <p:ph type="sldNum" sz="quarter" idx="10"/>
          </p:nvPr>
        </p:nvSpPr>
        <p:spPr/>
        <p:txBody>
          <a:bodyPr/>
          <a:lstStyle/>
          <a:p>
            <a:fld id="{27D30ED6-A4D8-45DA-BCBA-0F249B78BFB2}" type="slidenum">
              <a:rPr lang="en-US" smtClean="0"/>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CC783E6-EDC4-40F2-A004-F8B811F2ACA0}" type="datetimeFigureOut">
              <a:rPr lang="en-US" smtClean="0"/>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83E6-EDC4-40F2-A004-F8B811F2ACA0}" type="datetimeFigureOut">
              <a:rPr lang="en-US" smtClean="0"/>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CC783E6-EDC4-40F2-A004-F8B811F2ACA0}" type="datetimeFigureOut">
              <a:rPr lang="en-US" smtClean="0"/>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5791200" cy="1143000"/>
          </a:xfrm>
        </p:spPr>
        <p:txBody>
          <a:bodyPr>
            <a:noAutofit/>
          </a:bodyPr>
          <a:lstStyle>
            <a:lvl1pPr algn="l">
              <a:defRPr sz="4200" b="1">
                <a:solidFill>
                  <a:srgbClr val="1F407C"/>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857250" y="3124200"/>
            <a:ext cx="7429500" cy="2773363"/>
          </a:xfrm>
        </p:spPr>
        <p:txBody>
          <a:bodyPr/>
          <a:lstStyle>
            <a:lvl1pPr>
              <a:buFontTx/>
              <a:buNone/>
              <a:defRPr sz="2900"/>
            </a:lvl1pPr>
            <a:lvl2pPr>
              <a:buFontTx/>
              <a:buNone/>
              <a:defRPr/>
            </a:lvl2pPr>
            <a:lvl3pPr>
              <a:buFontTx/>
              <a:buNone/>
              <a:defRPr/>
            </a:lvl3pPr>
            <a:lvl4pPr>
              <a:buFontTx/>
              <a:buNone/>
              <a:defRPr/>
            </a:lvl4pPr>
            <a:lvl5pPr>
              <a:buFontTx/>
              <a:buNone/>
              <a:defRPr/>
            </a:lvl5pPr>
          </a:lstStyle>
          <a:p>
            <a:pPr lvl="0"/>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p>
            <a:fld id="{1CC783E6-EDC4-40F2-A004-F8B811F2ACA0}" type="datetimeFigureOut">
              <a:rPr lang="en-US" smtClean="0"/>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CC783E6-EDC4-40F2-A004-F8B811F2ACA0}" type="datetimeFigureOut">
              <a:rPr lang="en-US" smtClean="0"/>
              <a:t>1/7/2011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CC783E6-EDC4-40F2-A004-F8B811F2ACA0}" type="datetimeFigureOut">
              <a:rPr lang="en-US" smtClean="0"/>
              <a:t>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CC783E6-EDC4-40F2-A004-F8B811F2ACA0}" type="datetimeFigureOut">
              <a:rPr lang="en-US" smtClean="0"/>
              <a:t>1/7/2011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CC783E6-EDC4-40F2-A004-F8B811F2ACA0}" type="datetimeFigureOut">
              <a:rPr lang="en-US" smtClean="0"/>
              <a:t>1/7/2011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CC783E6-EDC4-40F2-A004-F8B811F2ACA0}" type="datetimeFigureOut">
              <a:rPr lang="en-US" smtClean="0"/>
              <a:t>1/7/2011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83E6-EDC4-40F2-A004-F8B811F2ACA0}" type="datetimeFigureOut">
              <a:rPr lang="en-US" smtClean="0"/>
              <a:t>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CC783E6-EDC4-40F2-A004-F8B811F2ACA0}" type="datetimeFigureOut">
              <a:rPr lang="en-US" smtClean="0"/>
              <a:t>1/7/2011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08271F-86EB-4DF6-B7CA-FE6C9FA5866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783E6-EDC4-40F2-A004-F8B811F2ACA0}" type="datetimeFigureOut">
              <a:rPr lang="en-US" smtClean="0"/>
              <a:t>1/7/2011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8271F-86EB-4DF6-B7CA-FE6C9FA58660}" type="slidenum">
              <a:rPr lang="en-US" smtClean="0"/>
              <a:t>‹#›</a:t>
            </a:fld>
            <a:endParaRPr lang="en-US"/>
          </a:p>
        </p:txBody>
      </p:sp>
      <p:pic>
        <p:nvPicPr>
          <p:cNvPr id="7" name="Picture 6" descr="youth voices bubbles.JPG"/>
          <p:cNvPicPr>
            <a:picLocks noChangeAspect="1"/>
          </p:cNvPicPr>
          <p:nvPr userDrawn="1"/>
        </p:nvPicPr>
        <p:blipFill>
          <a:blip r:embed="rId13" cstate="print"/>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a:p>
        </p:txBody>
      </p:sp>
      <p:pic>
        <p:nvPicPr>
          <p:cNvPr id="4" name="Picture 3" descr="youthVoicesFINAL (2).JPG"/>
          <p:cNvPicPr>
            <a:picLocks noChangeAspect="1"/>
          </p:cNvPicPr>
          <p:nvPr/>
        </p:nvPicPr>
        <p:blipFill>
          <a:blip r:embed="rId3" cstate="print"/>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sz="4200" dirty="0" smtClean="0"/>
              <a:t> gay male youth</a:t>
            </a:r>
            <a:endParaRPr lang="en-US" sz="4200" dirty="0"/>
          </a:p>
        </p:txBody>
      </p:sp>
      <p:sp>
        <p:nvSpPr>
          <p:cNvPr id="3" name="Content Placeholder 2"/>
          <p:cNvSpPr>
            <a:spLocks noGrp="1"/>
          </p:cNvSpPr>
          <p:nvPr>
            <p:ph idx="1"/>
          </p:nvPr>
        </p:nvSpPr>
        <p:spPr>
          <a:xfrm>
            <a:off x="838200" y="3124200"/>
            <a:ext cx="7848600" cy="3276600"/>
          </a:xfrm>
        </p:spPr>
        <p:txBody>
          <a:bodyPr>
            <a:normAutofit/>
          </a:bodyPr>
          <a:lstStyle/>
          <a:p>
            <a:pPr marL="0" indent="0">
              <a:spcBef>
                <a:spcPts val="0"/>
              </a:spcBef>
            </a:pPr>
            <a:r>
              <a:rPr lang="en-US" dirty="0" smtClean="0"/>
              <a:t>“As gay youth, the coming out process, that’s not something that’s just going to happen, because you’re going to be gay tomorrow and the next day and all of a sudden you’re afraid how that’s going to affect your life…you </a:t>
            </a:r>
            <a:r>
              <a:rPr lang="en-US" dirty="0" err="1" smtClean="0"/>
              <a:t>gotta</a:t>
            </a:r>
            <a:r>
              <a:rPr lang="en-US" dirty="0" smtClean="0"/>
              <a:t> look forward to what might happen…everyday for the rest of your life and that can be pretty scary…”</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male youth</a:t>
            </a:r>
            <a:endParaRPr lang="en-US" dirty="0"/>
          </a:p>
        </p:txBody>
      </p:sp>
      <p:sp>
        <p:nvSpPr>
          <p:cNvPr id="3" name="Content Placeholder 2"/>
          <p:cNvSpPr>
            <a:spLocks noGrp="1"/>
          </p:cNvSpPr>
          <p:nvPr>
            <p:ph idx="1"/>
          </p:nvPr>
        </p:nvSpPr>
        <p:spPr>
          <a:xfrm>
            <a:off x="838200" y="3124200"/>
            <a:ext cx="7848600" cy="3962400"/>
          </a:xfrm>
        </p:spPr>
        <p:txBody>
          <a:bodyPr>
            <a:normAutofit/>
          </a:bodyPr>
          <a:lstStyle/>
          <a:p>
            <a:pPr marL="0" indent="0">
              <a:spcBef>
                <a:spcPts val="0"/>
              </a:spcBef>
            </a:pPr>
            <a:r>
              <a:rPr lang="en-US" dirty="0" smtClean="0"/>
              <a:t>“Then [my mother</a:t>
            </a:r>
            <a:r>
              <a:rPr lang="en-US" dirty="0"/>
              <a:t>]</a:t>
            </a:r>
            <a:r>
              <a:rPr lang="en-US" dirty="0" smtClean="0"/>
              <a:t> hit me with this clincher that always gets a lot of kids…‘I thought I’d raise someone who would grow up to be someone I could count on, someone who I could be proud of’ …That is one thing that can really lead you to hopelessness, like ‘what good am I, I did not meet the standards?’”</a:t>
            </a:r>
          </a:p>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gay male youth</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“I mean my family stands behind me 100 percent…I’m actually letting out who I am and I’ve become more responsible and respectful of people around me because I’m gay.”</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male in Kansas</a:t>
            </a:r>
            <a:endParaRPr lang="en-US" dirty="0"/>
          </a:p>
        </p:txBody>
      </p:sp>
      <p:sp>
        <p:nvSpPr>
          <p:cNvPr id="3" name="Content Placeholder 2"/>
          <p:cNvSpPr>
            <a:spLocks noGrp="1"/>
          </p:cNvSpPr>
          <p:nvPr>
            <p:ph idx="1"/>
          </p:nvPr>
        </p:nvSpPr>
        <p:spPr/>
        <p:txBody>
          <a:bodyPr>
            <a:normAutofit/>
          </a:bodyPr>
          <a:lstStyle/>
          <a:p>
            <a:pPr marL="0" indent="0">
              <a:spcBef>
                <a:spcPts val="0"/>
              </a:spcBef>
            </a:pPr>
            <a:r>
              <a:rPr lang="en-US" i="1" dirty="0" smtClean="0"/>
              <a:t>“</a:t>
            </a:r>
            <a:r>
              <a:rPr lang="en-US" dirty="0" smtClean="0"/>
              <a:t>There’s nothing inherently wrong with you. It often takes time to figure out who you are and what you want. The important thing is to have a place or a person you can talk about it with, so it doesn’t spin incessantly in your head.”</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gay student</a:t>
            </a:r>
            <a:endParaRPr lang="en-US" dirty="0"/>
          </a:p>
        </p:txBody>
      </p:sp>
      <p:sp>
        <p:nvSpPr>
          <p:cNvPr id="3" name="Content Placeholder 2"/>
          <p:cNvSpPr>
            <a:spLocks noGrp="1"/>
          </p:cNvSpPr>
          <p:nvPr>
            <p:ph idx="1"/>
          </p:nvPr>
        </p:nvSpPr>
        <p:spPr>
          <a:xfrm>
            <a:off x="838200" y="2971800"/>
            <a:ext cx="7620000" cy="3733800"/>
          </a:xfrm>
        </p:spPr>
        <p:txBody>
          <a:bodyPr>
            <a:normAutofit fontScale="92500" lnSpcReduction="20000"/>
          </a:bodyPr>
          <a:lstStyle/>
          <a:p>
            <a:pPr marL="0" indent="0">
              <a:lnSpc>
                <a:spcPct val="110000"/>
              </a:lnSpc>
              <a:spcBef>
                <a:spcPts val="0"/>
              </a:spcBef>
              <a:buClr>
                <a:schemeClr val="accent3"/>
              </a:buClr>
              <a:defRPr/>
            </a:pPr>
            <a:r>
              <a:rPr lang="en-US" sz="3100" dirty="0"/>
              <a:t>“…basically, our government is saying ‘it’s okay to discriminate against gays and lesbians’ and I think it’s definitely having an effect elsewhere. I mean I just had to defend a bill for our Valentine’s Ball last week and two members of college council abstained from voting on </a:t>
            </a:r>
            <a:r>
              <a:rPr lang="en-US" sz="3100" dirty="0" smtClean="0"/>
              <a:t>it…because </a:t>
            </a:r>
            <a:r>
              <a:rPr lang="en-US" sz="3100" dirty="0"/>
              <a:t>they’re conservative and I’m </a:t>
            </a:r>
            <a:r>
              <a:rPr lang="en-US" sz="3100" dirty="0" smtClean="0"/>
              <a:t>gay…Why </a:t>
            </a:r>
            <a:r>
              <a:rPr lang="en-US" sz="3100" dirty="0"/>
              <a:t>do they think that’s okay</a:t>
            </a:r>
            <a:r>
              <a:rPr lang="en-US" sz="3100" dirty="0" smtClean="0"/>
              <a:t>? Because </a:t>
            </a:r>
            <a:r>
              <a:rPr lang="en-US" sz="3100" dirty="0"/>
              <a:t>our government is doing the same thing.”</a:t>
            </a:r>
          </a:p>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female youth</a:t>
            </a:r>
            <a:endParaRPr lang="en-US" dirty="0"/>
          </a:p>
        </p:txBody>
      </p:sp>
      <p:sp>
        <p:nvSpPr>
          <p:cNvPr id="3" name="Content Placeholder 2"/>
          <p:cNvSpPr>
            <a:spLocks noGrp="1"/>
          </p:cNvSpPr>
          <p:nvPr>
            <p:ph idx="1"/>
          </p:nvPr>
        </p:nvSpPr>
        <p:spPr>
          <a:xfrm>
            <a:off x="857250" y="3124200"/>
            <a:ext cx="7429500" cy="3200400"/>
          </a:xfrm>
        </p:spPr>
        <p:txBody>
          <a:bodyPr>
            <a:normAutofit/>
          </a:bodyPr>
          <a:lstStyle/>
          <a:p>
            <a:pPr marL="0" indent="0">
              <a:spcBef>
                <a:spcPts val="0"/>
              </a:spcBef>
            </a:pPr>
            <a:r>
              <a:rPr lang="en-US" dirty="0" smtClean="0"/>
              <a:t>“I know people at school, you know, if they get taunted and stuff and harassed they just really feel even more overwhelmed that you know, ‘hey, I have no one to turn to and nowhere to go and people are treating me bad, what’s the point of even being here anymore?’”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female college student</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“My mom does five rosaries a day for me because gays go to hell. She still loves me but I’m going to go to hell unless I change my ways.”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a:t>
            </a:r>
            <a:r>
              <a:rPr lang="en-US" dirty="0" smtClean="0"/>
              <a:t> female in Nebraska</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“It was very hard to live in a ‘hick’ town, surrounded by small-town, small-minded individuals and know that something as big as what I was feeling inside was just waiting to burst out.”</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male youth</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“I felt less in the eyes of God like I was going to be judged, and it’s kind of hard when you feel like you have an impending axe above your head.”</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female college student</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“It’s not even really just the group itself, I knew there was a GSA at my middle school…It’s just the fact that it’s comforting to know that there even WAS an organization, that there WERE other people, that people I knew were in it and that I could talk to them.”</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Bobby Griffith</a:t>
            </a:r>
            <a:endParaRPr lang="en-US" sz="4200" dirty="0"/>
          </a:p>
        </p:txBody>
      </p:sp>
      <p:sp>
        <p:nvSpPr>
          <p:cNvPr id="3" name="Content Placeholder 2"/>
          <p:cNvSpPr>
            <a:spLocks noGrp="1"/>
          </p:cNvSpPr>
          <p:nvPr>
            <p:ph idx="1"/>
          </p:nvPr>
        </p:nvSpPr>
        <p:spPr>
          <a:xfrm>
            <a:off x="838200" y="3124200"/>
            <a:ext cx="7620000" cy="3581400"/>
          </a:xfrm>
        </p:spPr>
        <p:txBody>
          <a:bodyPr>
            <a:normAutofit/>
          </a:bodyPr>
          <a:lstStyle/>
          <a:p>
            <a:pPr marL="0" indent="0">
              <a:spcBef>
                <a:spcPts val="0"/>
              </a:spcBef>
            </a:pPr>
            <a:r>
              <a:rPr lang="en-US" dirty="0" smtClean="0"/>
              <a:t>“I can’t let anyone find out that I’m not straight. It would be so humiliating. My friends would hate me, I just know it. They might even want to beat me up…I guess I’m no good to anyone…not even God. Life is so cruel, and unfair. Sometimes I feel like disappearing from the face of this earth.”</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a:t>
            </a:r>
            <a:endParaRPr lang="en-US" dirty="0"/>
          </a:p>
        </p:txBody>
      </p:sp>
      <p:sp>
        <p:nvSpPr>
          <p:cNvPr id="3" name="Content Placeholder 2"/>
          <p:cNvSpPr>
            <a:spLocks noGrp="1"/>
          </p:cNvSpPr>
          <p:nvPr>
            <p:ph idx="1"/>
          </p:nvPr>
        </p:nvSpPr>
        <p:spPr/>
        <p:txBody>
          <a:bodyPr/>
          <a:lstStyle/>
          <a:p>
            <a:pPr>
              <a:spcBef>
                <a:spcPts val="0"/>
              </a:spcBef>
            </a:pPr>
            <a:r>
              <a:rPr lang="en-US" dirty="0" smtClean="0"/>
              <a:t>What if one of them knows? </a:t>
            </a:r>
          </a:p>
          <a:p>
            <a:pPr>
              <a:spcBef>
                <a:spcPts val="0"/>
              </a:spcBef>
            </a:pPr>
            <a:r>
              <a:rPr lang="en-US" dirty="0" smtClean="0"/>
              <a:t>What if they found out?</a:t>
            </a:r>
          </a:p>
          <a:p>
            <a:pPr>
              <a:spcBef>
                <a:spcPts val="0"/>
              </a:spcBef>
            </a:pPr>
            <a:r>
              <a:rPr lang="en-US" dirty="0" smtClean="0"/>
              <a:t>I sit and watch, as everyone mills around,</a:t>
            </a:r>
          </a:p>
          <a:p>
            <a:pPr>
              <a:spcBef>
                <a:spcPts val="0"/>
              </a:spcBef>
            </a:pPr>
            <a:r>
              <a:rPr lang="en-US" dirty="0" smtClean="0"/>
              <a:t>All going about their business.</a:t>
            </a:r>
          </a:p>
          <a:p>
            <a:pPr>
              <a:spcBef>
                <a:spcPts val="0"/>
              </a:spcBef>
            </a:pPr>
            <a:r>
              <a:rPr lang="en-US" dirty="0" smtClean="0"/>
              <a:t>No one gives me a second look…</a:t>
            </a:r>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female in Iowa</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“Get out. Find a peer group in the next town over until you’re more comfortable with yourself, find teachers/adults you can trust and talk to.”</a:t>
            </a:r>
          </a:p>
          <a:p>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a:t>
            </a:r>
            <a:r>
              <a:rPr lang="en-US" dirty="0" smtClean="0"/>
              <a:t>gay 16-year-old student</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“I told some people, just to test it out I guess. I thought I could trust them. I thought the keeping it inside…I thought nothing could be worse.”</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female in </a:t>
            </a:r>
            <a:r>
              <a:rPr lang="en-US" dirty="0" smtClean="0"/>
              <a:t>North Carolina</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“Don’t try to tell yourself you are someone you’re not because that’s what other people want you to be. It’ll get better, you’ll make friends that will accept and love you for who you are.”</a:t>
            </a:r>
          </a:p>
          <a:p>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lesbian dropout</a:t>
            </a:r>
            <a:endParaRPr lang="en-US" dirty="0"/>
          </a:p>
        </p:txBody>
      </p:sp>
      <p:sp>
        <p:nvSpPr>
          <p:cNvPr id="3" name="Content Placeholder 2"/>
          <p:cNvSpPr>
            <a:spLocks noGrp="1"/>
          </p:cNvSpPr>
          <p:nvPr>
            <p:ph idx="1"/>
          </p:nvPr>
        </p:nvSpPr>
        <p:spPr/>
        <p:txBody>
          <a:bodyPr/>
          <a:lstStyle/>
          <a:p>
            <a:pPr marL="0" indent="0"/>
            <a:r>
              <a:rPr lang="en-US" dirty="0" smtClean="0"/>
              <a:t>[I felt] “separate from everyone…alone. It was that I couldn’t be me .”</a:t>
            </a:r>
          </a:p>
          <a:p>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female in Vermont</a:t>
            </a:r>
            <a:endParaRPr lang="en-US" dirty="0"/>
          </a:p>
        </p:txBody>
      </p:sp>
      <p:sp>
        <p:nvSpPr>
          <p:cNvPr id="3" name="Content Placeholder 2"/>
          <p:cNvSpPr>
            <a:spLocks noGrp="1"/>
          </p:cNvSpPr>
          <p:nvPr>
            <p:ph idx="1"/>
          </p:nvPr>
        </p:nvSpPr>
        <p:spPr/>
        <p:txBody>
          <a:bodyPr/>
          <a:lstStyle/>
          <a:p>
            <a:pPr marL="0" indent="0">
              <a:spcBef>
                <a:spcPts val="0"/>
              </a:spcBef>
            </a:pPr>
            <a:r>
              <a:rPr lang="en-US" dirty="0" smtClean="0"/>
              <a:t>“Do your best and know that you’re not the only one…don’t let others drag you down.”</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20-year-old </a:t>
            </a:r>
            <a:r>
              <a:rPr lang="en-US" dirty="0" err="1" smtClean="0"/>
              <a:t>Chaya</a:t>
            </a:r>
            <a:endParaRPr lang="en-US" dirty="0"/>
          </a:p>
        </p:txBody>
      </p:sp>
      <p:sp>
        <p:nvSpPr>
          <p:cNvPr id="3" name="Content Placeholder 2"/>
          <p:cNvSpPr>
            <a:spLocks noGrp="1"/>
          </p:cNvSpPr>
          <p:nvPr>
            <p:ph idx="1"/>
          </p:nvPr>
        </p:nvSpPr>
        <p:spPr>
          <a:xfrm>
            <a:off x="914400" y="2971800"/>
            <a:ext cx="8001000" cy="4191000"/>
          </a:xfrm>
        </p:spPr>
        <p:txBody>
          <a:bodyPr>
            <a:noAutofit/>
          </a:bodyPr>
          <a:lstStyle/>
          <a:p>
            <a:pPr marL="0" indent="0">
              <a:spcBef>
                <a:spcPts val="0"/>
              </a:spcBef>
            </a:pPr>
            <a:r>
              <a:rPr lang="en-US" dirty="0" smtClean="0"/>
              <a:t>“The loneliness of the closet was sucking all the life out of my body…I needed to come out…but was terrified of losing my family and friends and of facing up to my own homophobia. Then one day, when I was feeling feisty, I gathered all of the courage I could find (even from my eyelids I think) and began to tell my long-kept secret. I felt so relieved I no longer had to spend my life in hiding...”</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19-year-old Adam</a:t>
            </a:r>
            <a:endParaRPr lang="en-US" dirty="0"/>
          </a:p>
        </p:txBody>
      </p:sp>
      <p:sp>
        <p:nvSpPr>
          <p:cNvPr id="3" name="Content Placeholder 2"/>
          <p:cNvSpPr>
            <a:spLocks noGrp="1"/>
          </p:cNvSpPr>
          <p:nvPr>
            <p:ph idx="1"/>
          </p:nvPr>
        </p:nvSpPr>
        <p:spPr>
          <a:xfrm>
            <a:off x="838200" y="2971800"/>
            <a:ext cx="7753350" cy="4114800"/>
          </a:xfrm>
        </p:spPr>
        <p:txBody>
          <a:bodyPr>
            <a:normAutofit/>
          </a:bodyPr>
          <a:lstStyle/>
          <a:p>
            <a:pPr marL="0" indent="0">
              <a:spcBef>
                <a:spcPts val="0"/>
              </a:spcBef>
            </a:pPr>
            <a:r>
              <a:rPr lang="en-US" dirty="0" smtClean="0"/>
              <a:t>“I got way too close to suicide when I was in the closet. I hated my life. I was tired of lying, and of being afraid…One night, I found myself with a knife in my hand, and I thought, ‘Nothing can hurt more than this.’…I realized that I could die anytime, but I could only live once. So I chose to come out. It was difficult, but I did it. And the pain stopped. It was like breathing for the first time.”</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male in Texas</a:t>
            </a:r>
            <a:endParaRPr lang="en-US" dirty="0"/>
          </a:p>
        </p:txBody>
      </p:sp>
      <p:sp>
        <p:nvSpPr>
          <p:cNvPr id="3" name="Content Placeholder 2"/>
          <p:cNvSpPr>
            <a:spLocks noGrp="1"/>
          </p:cNvSpPr>
          <p:nvPr>
            <p:ph idx="1"/>
          </p:nvPr>
        </p:nvSpPr>
        <p:spPr/>
        <p:txBody>
          <a:bodyPr>
            <a:normAutofit fontScale="92500"/>
          </a:bodyPr>
          <a:lstStyle/>
          <a:p>
            <a:pPr marL="0" indent="0">
              <a:spcBef>
                <a:spcPts val="0"/>
              </a:spcBef>
            </a:pPr>
            <a:r>
              <a:rPr lang="en-US" sz="3100" dirty="0" smtClean="0"/>
              <a:t>“I’d really like my community to be more aware of homosexuality because it’s a lot more common around here than most realize. I wish that my teachers would have used gender-neutral language and made GLBT-friendly literature available to students.”</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a:t>
            </a:r>
            <a:r>
              <a:rPr lang="en-US" sz="4200" dirty="0" smtClean="0"/>
              <a:t> student</a:t>
            </a:r>
            <a:endParaRPr lang="en-US" sz="4200" dirty="0"/>
          </a:p>
        </p:txBody>
      </p:sp>
      <p:sp>
        <p:nvSpPr>
          <p:cNvPr id="3" name="Content Placeholder 2"/>
          <p:cNvSpPr>
            <a:spLocks noGrp="1"/>
          </p:cNvSpPr>
          <p:nvPr>
            <p:ph idx="1"/>
          </p:nvPr>
        </p:nvSpPr>
        <p:spPr/>
        <p:txBody>
          <a:bodyPr/>
          <a:lstStyle/>
          <a:p>
            <a:pPr marL="0" indent="0">
              <a:spcBef>
                <a:spcPts val="0"/>
              </a:spcBef>
            </a:pPr>
            <a:r>
              <a:rPr lang="en-US" dirty="0" smtClean="0"/>
              <a:t>“I hated school my entire life. Even before I knew I was gay, I knew I was different and others picked up on that.”</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 bisexual girl in the juvenile justice system</a:t>
            </a:r>
            <a:endParaRPr lang="en-US" sz="4200" dirty="0"/>
          </a:p>
        </p:txBody>
      </p:sp>
      <p:sp>
        <p:nvSpPr>
          <p:cNvPr id="3" name="Content Placeholder 2"/>
          <p:cNvSpPr>
            <a:spLocks noGrp="1"/>
          </p:cNvSpPr>
          <p:nvPr>
            <p:ph idx="1"/>
          </p:nvPr>
        </p:nvSpPr>
        <p:spPr>
          <a:xfrm>
            <a:off x="857250" y="3246437"/>
            <a:ext cx="7429500" cy="2773363"/>
          </a:xfrm>
        </p:spPr>
        <p:txBody>
          <a:bodyPr/>
          <a:lstStyle/>
          <a:p>
            <a:pPr marL="0" indent="0">
              <a:spcBef>
                <a:spcPts val="0"/>
              </a:spcBef>
            </a:pPr>
            <a:r>
              <a:rPr lang="en-US" dirty="0" smtClean="0"/>
              <a:t>“The staff don’t know we are here. They think we are all straight.”</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6400"/>
            <a:ext cx="6096000" cy="1143000"/>
          </a:xfrm>
        </p:spPr>
        <p:txBody>
          <a:bodyPr>
            <a:noAutofit/>
          </a:bodyPr>
          <a:lstStyle/>
          <a:p>
            <a:r>
              <a:rPr lang="en-US" sz="4200" dirty="0" smtClean="0"/>
              <a:t>a lesbian or bisexual girl in the juvenile justice system</a:t>
            </a:r>
            <a:endParaRPr lang="en-US" sz="4200" dirty="0"/>
          </a:p>
        </p:txBody>
      </p:sp>
      <p:sp>
        <p:nvSpPr>
          <p:cNvPr id="3" name="Content Placeholder 2"/>
          <p:cNvSpPr>
            <a:spLocks noGrp="1"/>
          </p:cNvSpPr>
          <p:nvPr>
            <p:ph idx="1"/>
          </p:nvPr>
        </p:nvSpPr>
        <p:spPr/>
        <p:txBody>
          <a:bodyPr>
            <a:normAutofit/>
          </a:bodyPr>
          <a:lstStyle/>
          <a:p>
            <a:pPr marL="0" indent="0">
              <a:spcBef>
                <a:spcPts val="0"/>
              </a:spcBef>
            </a:pPr>
            <a:r>
              <a:rPr lang="en-US" dirty="0" smtClean="0"/>
              <a:t>“It </a:t>
            </a:r>
            <a:r>
              <a:rPr lang="en-US" dirty="0" err="1" smtClean="0"/>
              <a:t>ain’t</a:t>
            </a:r>
            <a:r>
              <a:rPr lang="en-US" dirty="0" smtClean="0"/>
              <a:t> being recognized. Like they can sit up there and talk about a male and a female but gay and lesbian people </a:t>
            </a:r>
            <a:r>
              <a:rPr lang="en-US" dirty="0" err="1" smtClean="0"/>
              <a:t>ain’t</a:t>
            </a:r>
            <a:r>
              <a:rPr lang="en-US" dirty="0" smtClean="0"/>
              <a:t> being recognized.”</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 lesbian girl in the juvenile justice system</a:t>
            </a:r>
            <a:endParaRPr lang="en-US" sz="4200" dirty="0"/>
          </a:p>
        </p:txBody>
      </p:sp>
      <p:sp>
        <p:nvSpPr>
          <p:cNvPr id="3" name="Content Placeholder 2"/>
          <p:cNvSpPr>
            <a:spLocks noGrp="1"/>
          </p:cNvSpPr>
          <p:nvPr>
            <p:ph idx="1"/>
          </p:nvPr>
        </p:nvSpPr>
        <p:spPr/>
        <p:txBody>
          <a:bodyPr/>
          <a:lstStyle/>
          <a:p>
            <a:pPr marL="0" indent="0">
              <a:spcBef>
                <a:spcPts val="0"/>
              </a:spcBef>
            </a:pPr>
            <a:r>
              <a:rPr lang="en-US" dirty="0"/>
              <a:t>[</a:t>
            </a:r>
            <a:r>
              <a:rPr lang="en-US" dirty="0" smtClean="0"/>
              <a:t>I answered staff] “‘No, I am straight. No, I am straight. No, no. It is not a problem.’ I was </a:t>
            </a:r>
            <a:r>
              <a:rPr lang="en-US" dirty="0" err="1" smtClean="0"/>
              <a:t>hella</a:t>
            </a:r>
            <a:r>
              <a:rPr lang="en-US" dirty="0" smtClean="0"/>
              <a:t> mad. After that I was like ‘I really can’t come out.’”</a:t>
            </a:r>
          </a:p>
          <a:p>
            <a:pPr marL="0" indent="0"/>
            <a:endParaRPr lang="en-US" dirty="0" smtClean="0"/>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200" dirty="0" smtClean="0"/>
              <a:t>a homeless gay youth in a shelter</a:t>
            </a:r>
            <a:endParaRPr lang="en-US" sz="4200" dirty="0"/>
          </a:p>
        </p:txBody>
      </p:sp>
      <p:sp>
        <p:nvSpPr>
          <p:cNvPr id="3" name="Content Placeholder 2"/>
          <p:cNvSpPr>
            <a:spLocks noGrp="1"/>
          </p:cNvSpPr>
          <p:nvPr>
            <p:ph idx="1"/>
          </p:nvPr>
        </p:nvSpPr>
        <p:spPr/>
        <p:txBody>
          <a:bodyPr>
            <a:normAutofit/>
          </a:bodyPr>
          <a:lstStyle/>
          <a:p>
            <a:pPr marL="0" indent="0">
              <a:spcBef>
                <a:spcPts val="0"/>
              </a:spcBef>
            </a:pPr>
            <a:r>
              <a:rPr lang="en-US" dirty="0" smtClean="0"/>
              <a:t>“Right now I’m in a shelter. I don’t like it because most people there are very homophobic. I got into a fight just because I’m gay and people don’t accept that fact. I’ve been there for three months. I’m trying to get the heck out.”</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200" dirty="0" smtClean="0"/>
              <a:t>a homeless youth</a:t>
            </a:r>
            <a:endParaRPr lang="en-US" sz="4200" dirty="0"/>
          </a:p>
        </p:txBody>
      </p:sp>
      <p:sp>
        <p:nvSpPr>
          <p:cNvPr id="3" name="Content Placeholder 2"/>
          <p:cNvSpPr>
            <a:spLocks noGrp="1"/>
          </p:cNvSpPr>
          <p:nvPr>
            <p:ph idx="1"/>
          </p:nvPr>
        </p:nvSpPr>
        <p:spPr/>
        <p:txBody>
          <a:bodyPr>
            <a:normAutofit/>
          </a:bodyPr>
          <a:lstStyle/>
          <a:p>
            <a:pPr marL="0" indent="0">
              <a:spcBef>
                <a:spcPts val="0"/>
              </a:spcBef>
            </a:pPr>
            <a:r>
              <a:rPr lang="en-US" dirty="0" smtClean="0"/>
              <a:t>“The child welfare system needs a better understanding of what LGBTQ homeless youth experience on the streets and why they are there in the first place – like fleeing abusive homes and not feeling safe in their placements.”</a:t>
            </a: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a:t>
            </a:r>
            <a:r>
              <a:rPr lang="en-US" sz="4200" dirty="0" smtClean="0"/>
              <a:t> female college student</a:t>
            </a:r>
            <a:endParaRPr lang="en-US" sz="4200" dirty="0"/>
          </a:p>
        </p:txBody>
      </p:sp>
      <p:sp>
        <p:nvSpPr>
          <p:cNvPr id="3" name="Content Placeholder 2"/>
          <p:cNvSpPr>
            <a:spLocks noGrp="1"/>
          </p:cNvSpPr>
          <p:nvPr>
            <p:ph idx="1"/>
          </p:nvPr>
        </p:nvSpPr>
        <p:spPr>
          <a:xfrm>
            <a:off x="838200" y="3048000"/>
            <a:ext cx="7620000" cy="4114800"/>
          </a:xfrm>
        </p:spPr>
        <p:txBody>
          <a:bodyPr>
            <a:noAutofit/>
          </a:bodyPr>
          <a:lstStyle/>
          <a:p>
            <a:pPr marL="0" indent="0">
              <a:spcBef>
                <a:spcPts val="0"/>
              </a:spcBef>
            </a:pPr>
            <a:r>
              <a:rPr lang="en-US" sz="2900" dirty="0" smtClean="0"/>
              <a:t>“It’s funny how some people treat you differently, even if you’ve been friends with them [since] like the first day freshman year. I actually have people who don’t really talk to me anymore…There’s always that fear factor and it’s hard because, a lot of my friends, I want to talk to them but then like a lot of my heterosexual friends are like ‘okay, you came out and we don’t really want to discuss it.’”</a:t>
            </a:r>
            <a:endParaRPr lang="en-US" sz="29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E6A6F58460BB645A8F91E9270E7C702" ma:contentTypeVersion="0" ma:contentTypeDescription="Create a new document." ma:contentTypeScope="" ma:versionID="270176b9e09c79577e6ce2bf8d3162b2">
  <xsd:schema xmlns:xsd="http://www.w3.org/2001/XMLSchema" xmlns:p="http://schemas.microsoft.com/office/2006/metadata/properties" targetNamespace="http://schemas.microsoft.com/office/2006/metadata/properties" ma:root="true" ma:fieldsID="0e77c708d978f51f6e63061fddb581b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2EC3BE5D-A14F-4A03-831C-B072FF293EAB}"/>
</file>

<file path=customXml/itemProps2.xml><?xml version="1.0" encoding="utf-8"?>
<ds:datastoreItem xmlns:ds="http://schemas.openxmlformats.org/officeDocument/2006/customXml" ds:itemID="{AB78B2AC-D997-4635-91A9-1DA62ECA2343}"/>
</file>

<file path=customXml/itemProps3.xml><?xml version="1.0" encoding="utf-8"?>
<ds:datastoreItem xmlns:ds="http://schemas.openxmlformats.org/officeDocument/2006/customXml" ds:itemID="{23194E20-A385-4F61-9C64-C272175C6E79}"/>
</file>

<file path=docProps/app.xml><?xml version="1.0" encoding="utf-8"?>
<Properties xmlns="http://schemas.openxmlformats.org/officeDocument/2006/extended-properties" xmlns:vt="http://schemas.openxmlformats.org/officeDocument/2006/docPropsVTypes">
  <TotalTime>117</TotalTime>
  <Words>2416</Words>
  <Application>Microsoft Office PowerPoint</Application>
  <PresentationFormat>On-screen Show (4:3)</PresentationFormat>
  <Paragraphs>121</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Slide 1</vt:lpstr>
      <vt:lpstr>Bobby Griffith</vt:lpstr>
      <vt:lpstr>a student</vt:lpstr>
      <vt:lpstr>a bisexual girl in the juvenile justice system</vt:lpstr>
      <vt:lpstr>a lesbian or bisexual girl in the juvenile justice system</vt:lpstr>
      <vt:lpstr>a lesbian girl in the juvenile justice system</vt:lpstr>
      <vt:lpstr>a homeless gay youth in a shelter</vt:lpstr>
      <vt:lpstr>a homeless youth</vt:lpstr>
      <vt:lpstr>a female college student</vt:lpstr>
      <vt:lpstr>a gay male youth</vt:lpstr>
      <vt:lpstr>a male youth</vt:lpstr>
      <vt:lpstr>a gay male youth</vt:lpstr>
      <vt:lpstr>a male in Kansas</vt:lpstr>
      <vt:lpstr>a gay student</vt:lpstr>
      <vt:lpstr>a female youth</vt:lpstr>
      <vt:lpstr>a female college student</vt:lpstr>
      <vt:lpstr>a female in Nebraska</vt:lpstr>
      <vt:lpstr>a male youth</vt:lpstr>
      <vt:lpstr>a female college student</vt:lpstr>
      <vt:lpstr>John</vt:lpstr>
      <vt:lpstr>a female in Iowa</vt:lpstr>
      <vt:lpstr>a gay 16-year-old student</vt:lpstr>
      <vt:lpstr>a female in North Carolina</vt:lpstr>
      <vt:lpstr>a lesbian dropout</vt:lpstr>
      <vt:lpstr>a female in Vermont</vt:lpstr>
      <vt:lpstr>20-year-old Chaya</vt:lpstr>
      <vt:lpstr>19-year-old Adam</vt:lpstr>
      <vt:lpstr>a male in Texas</vt:lpstr>
    </vt:vector>
  </TitlesOfParts>
  <Company>EDC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Xan Young</dc:creator>
  <cp:lastModifiedBy>Xan Young</cp:lastModifiedBy>
  <cp:revision>35</cp:revision>
  <dcterms:created xsi:type="dcterms:W3CDTF">2011-01-07T22:14:48Z</dcterms:created>
  <dcterms:modified xsi:type="dcterms:W3CDTF">2011-01-08T00:12:06Z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0x010100CE6A6F58460BB645A8F91E9270E7C702</vt:lpwstr>
  </property>
</Properties>
</file>